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4" r:id="rId3"/>
    <p:sldId id="287" r:id="rId4"/>
    <p:sldId id="278" r:id="rId5"/>
    <p:sldId id="273" r:id="rId6"/>
    <p:sldId id="256" r:id="rId7"/>
    <p:sldId id="282" r:id="rId8"/>
    <p:sldId id="277" r:id="rId9"/>
    <p:sldId id="258" r:id="rId10"/>
    <p:sldId id="259" r:id="rId11"/>
    <p:sldId id="261" r:id="rId12"/>
    <p:sldId id="262" r:id="rId13"/>
    <p:sldId id="263" r:id="rId14"/>
    <p:sldId id="264" r:id="rId15"/>
    <p:sldId id="265" r:id="rId16"/>
    <p:sldId id="266" r:id="rId17"/>
    <p:sldId id="283" r:id="rId18"/>
    <p:sldId id="281" r:id="rId19"/>
    <p:sldId id="269" r:id="rId20"/>
    <p:sldId id="268" r:id="rId21"/>
    <p:sldId id="267" r:id="rId22"/>
    <p:sldId id="284" r:id="rId23"/>
    <p:sldId id="272" r:id="rId24"/>
    <p:sldId id="285" r:id="rId25"/>
    <p:sldId id="275" r:id="rId26"/>
    <p:sldId id="286" r:id="rId27"/>
    <p:sldId id="270" r:id="rId28"/>
    <p:sldId id="271" r:id="rId29"/>
    <p:sldId id="279" r:id="rId30"/>
    <p:sldId id="280" r:id="rId31"/>
    <p:sldId id="288" r:id="rId32"/>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1B1E1131-2B53-4579-899C-0A479A2A9EA9}" type="datetimeFigureOut">
              <a:rPr lang="nl-NL" smtClean="0"/>
              <a:t>8-5-2024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20EC7CA-7768-4AF0-9555-A67859AEDB34}" type="slidenum">
              <a:rPr lang="nl-NL" smtClean="0"/>
              <a:t>‹nr.›</a:t>
            </a:fld>
            <a:endParaRPr lang="nl-NL"/>
          </a:p>
        </p:txBody>
      </p:sp>
    </p:spTree>
    <p:extLst>
      <p:ext uri="{BB962C8B-B14F-4D97-AF65-F5344CB8AC3E}">
        <p14:creationId xmlns:p14="http://schemas.microsoft.com/office/powerpoint/2010/main" val="1271849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B1E1131-2B53-4579-899C-0A479A2A9EA9}" type="datetimeFigureOut">
              <a:rPr lang="nl-NL" smtClean="0"/>
              <a:t>8-5-2024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20EC7CA-7768-4AF0-9555-A67859AEDB34}" type="slidenum">
              <a:rPr lang="nl-NL" smtClean="0"/>
              <a:t>‹nr.›</a:t>
            </a:fld>
            <a:endParaRPr lang="nl-NL"/>
          </a:p>
        </p:txBody>
      </p:sp>
    </p:spTree>
    <p:extLst>
      <p:ext uri="{BB962C8B-B14F-4D97-AF65-F5344CB8AC3E}">
        <p14:creationId xmlns:p14="http://schemas.microsoft.com/office/powerpoint/2010/main" val="137322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B1E1131-2B53-4579-899C-0A479A2A9EA9}" type="datetimeFigureOut">
              <a:rPr lang="nl-NL" smtClean="0"/>
              <a:t>8-5-2024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20EC7CA-7768-4AF0-9555-A67859AEDB34}" type="slidenum">
              <a:rPr lang="nl-NL" smtClean="0"/>
              <a:t>‹nr.›</a:t>
            </a:fld>
            <a:endParaRPr lang="nl-NL"/>
          </a:p>
        </p:txBody>
      </p:sp>
    </p:spTree>
    <p:extLst>
      <p:ext uri="{BB962C8B-B14F-4D97-AF65-F5344CB8AC3E}">
        <p14:creationId xmlns:p14="http://schemas.microsoft.com/office/powerpoint/2010/main" val="74849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1B1E1131-2B53-4579-899C-0A479A2A9EA9}" type="datetimeFigureOut">
              <a:rPr lang="nl-NL" smtClean="0"/>
              <a:t>8-5-2024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20EC7CA-7768-4AF0-9555-A67859AEDB34}" type="slidenum">
              <a:rPr lang="nl-NL" smtClean="0"/>
              <a:t>‹nr.›</a:t>
            </a:fld>
            <a:endParaRPr lang="nl-NL"/>
          </a:p>
        </p:txBody>
      </p:sp>
    </p:spTree>
    <p:extLst>
      <p:ext uri="{BB962C8B-B14F-4D97-AF65-F5344CB8AC3E}">
        <p14:creationId xmlns:p14="http://schemas.microsoft.com/office/powerpoint/2010/main" val="4141935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B1E1131-2B53-4579-899C-0A479A2A9EA9}" type="datetimeFigureOut">
              <a:rPr lang="nl-NL" smtClean="0"/>
              <a:t>8-5-2024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20EC7CA-7768-4AF0-9555-A67859AEDB34}" type="slidenum">
              <a:rPr lang="nl-NL" smtClean="0"/>
              <a:t>‹nr.›</a:t>
            </a:fld>
            <a:endParaRPr lang="nl-NL"/>
          </a:p>
        </p:txBody>
      </p:sp>
    </p:spTree>
    <p:extLst>
      <p:ext uri="{BB962C8B-B14F-4D97-AF65-F5344CB8AC3E}">
        <p14:creationId xmlns:p14="http://schemas.microsoft.com/office/powerpoint/2010/main" val="171180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1B1E1131-2B53-4579-899C-0A479A2A9EA9}" type="datetimeFigureOut">
              <a:rPr lang="nl-NL" smtClean="0"/>
              <a:t>8-5-2024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20EC7CA-7768-4AF0-9555-A67859AEDB34}" type="slidenum">
              <a:rPr lang="nl-NL" smtClean="0"/>
              <a:t>‹nr.›</a:t>
            </a:fld>
            <a:endParaRPr lang="nl-NL"/>
          </a:p>
        </p:txBody>
      </p:sp>
    </p:spTree>
    <p:extLst>
      <p:ext uri="{BB962C8B-B14F-4D97-AF65-F5344CB8AC3E}">
        <p14:creationId xmlns:p14="http://schemas.microsoft.com/office/powerpoint/2010/main" val="3212760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1B1E1131-2B53-4579-899C-0A479A2A9EA9}" type="datetimeFigureOut">
              <a:rPr lang="nl-NL" smtClean="0"/>
              <a:t>8-5-2024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920EC7CA-7768-4AF0-9555-A67859AEDB34}" type="slidenum">
              <a:rPr lang="nl-NL" smtClean="0"/>
              <a:t>‹nr.›</a:t>
            </a:fld>
            <a:endParaRPr lang="nl-NL"/>
          </a:p>
        </p:txBody>
      </p:sp>
    </p:spTree>
    <p:extLst>
      <p:ext uri="{BB962C8B-B14F-4D97-AF65-F5344CB8AC3E}">
        <p14:creationId xmlns:p14="http://schemas.microsoft.com/office/powerpoint/2010/main" val="175098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1B1E1131-2B53-4579-899C-0A479A2A9EA9}" type="datetimeFigureOut">
              <a:rPr lang="nl-NL" smtClean="0"/>
              <a:t>8-5-2024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20EC7CA-7768-4AF0-9555-A67859AEDB34}" type="slidenum">
              <a:rPr lang="nl-NL" smtClean="0"/>
              <a:t>‹nr.›</a:t>
            </a:fld>
            <a:endParaRPr lang="nl-NL"/>
          </a:p>
        </p:txBody>
      </p:sp>
    </p:spTree>
    <p:extLst>
      <p:ext uri="{BB962C8B-B14F-4D97-AF65-F5344CB8AC3E}">
        <p14:creationId xmlns:p14="http://schemas.microsoft.com/office/powerpoint/2010/main" val="1492080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B1E1131-2B53-4579-899C-0A479A2A9EA9}" type="datetimeFigureOut">
              <a:rPr lang="nl-NL" smtClean="0"/>
              <a:t>8-5-2024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20EC7CA-7768-4AF0-9555-A67859AEDB34}" type="slidenum">
              <a:rPr lang="nl-NL" smtClean="0"/>
              <a:t>‹nr.›</a:t>
            </a:fld>
            <a:endParaRPr lang="nl-NL"/>
          </a:p>
        </p:txBody>
      </p:sp>
    </p:spTree>
    <p:extLst>
      <p:ext uri="{BB962C8B-B14F-4D97-AF65-F5344CB8AC3E}">
        <p14:creationId xmlns:p14="http://schemas.microsoft.com/office/powerpoint/2010/main" val="2979204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B1E1131-2B53-4579-899C-0A479A2A9EA9}" type="datetimeFigureOut">
              <a:rPr lang="nl-NL" smtClean="0"/>
              <a:t>8-5-2024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20EC7CA-7768-4AF0-9555-A67859AEDB34}" type="slidenum">
              <a:rPr lang="nl-NL" smtClean="0"/>
              <a:t>‹nr.›</a:t>
            </a:fld>
            <a:endParaRPr lang="nl-NL"/>
          </a:p>
        </p:txBody>
      </p:sp>
    </p:spTree>
    <p:extLst>
      <p:ext uri="{BB962C8B-B14F-4D97-AF65-F5344CB8AC3E}">
        <p14:creationId xmlns:p14="http://schemas.microsoft.com/office/powerpoint/2010/main" val="226329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B1E1131-2B53-4579-899C-0A479A2A9EA9}" type="datetimeFigureOut">
              <a:rPr lang="nl-NL" smtClean="0"/>
              <a:t>8-5-2024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20EC7CA-7768-4AF0-9555-A67859AEDB34}" type="slidenum">
              <a:rPr lang="nl-NL" smtClean="0"/>
              <a:t>‹nr.›</a:t>
            </a:fld>
            <a:endParaRPr lang="nl-NL"/>
          </a:p>
        </p:txBody>
      </p:sp>
    </p:spTree>
    <p:extLst>
      <p:ext uri="{BB962C8B-B14F-4D97-AF65-F5344CB8AC3E}">
        <p14:creationId xmlns:p14="http://schemas.microsoft.com/office/powerpoint/2010/main" val="3607811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E1131-2B53-4579-899C-0A479A2A9EA9}" type="datetimeFigureOut">
              <a:rPr lang="nl-NL" smtClean="0"/>
              <a:t>8-5-2024</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EC7CA-7768-4AF0-9555-A67859AEDB34}" type="slidenum">
              <a:rPr lang="nl-NL" smtClean="0"/>
              <a:t>‹nr.›</a:t>
            </a:fld>
            <a:endParaRPr lang="nl-NL"/>
          </a:p>
        </p:txBody>
      </p:sp>
    </p:spTree>
    <p:extLst>
      <p:ext uri="{BB962C8B-B14F-4D97-AF65-F5344CB8AC3E}">
        <p14:creationId xmlns:p14="http://schemas.microsoft.com/office/powerpoint/2010/main" val="952390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539552" y="1891620"/>
            <a:ext cx="8208912" cy="369332"/>
          </a:xfrm>
          <a:prstGeom prst="rect">
            <a:avLst/>
          </a:prstGeom>
          <a:noFill/>
        </p:spPr>
        <p:txBody>
          <a:bodyPr wrap="square" rtlCol="0">
            <a:spAutoFit/>
          </a:bodyPr>
          <a:lstStyle/>
          <a:p>
            <a:endParaRPr lang="nl-NL" dirty="0"/>
          </a:p>
        </p:txBody>
      </p:sp>
      <p:sp>
        <p:nvSpPr>
          <p:cNvPr id="4" name="Tekstvak 3"/>
          <p:cNvSpPr txBox="1"/>
          <p:nvPr/>
        </p:nvSpPr>
        <p:spPr>
          <a:xfrm>
            <a:off x="899592" y="2492896"/>
            <a:ext cx="7488832" cy="3416320"/>
          </a:xfrm>
          <a:prstGeom prst="rect">
            <a:avLst/>
          </a:prstGeom>
          <a:noFill/>
        </p:spPr>
        <p:txBody>
          <a:bodyPr wrap="square" rtlCol="0">
            <a:spAutoFit/>
          </a:bodyPr>
          <a:lstStyle/>
          <a:p>
            <a:pPr algn="ctr"/>
            <a:r>
              <a:rPr lang="nl-NL" sz="3600" b="1" dirty="0" smtClean="0">
                <a:solidFill>
                  <a:schemeClr val="accent6">
                    <a:lumMod val="50000"/>
                  </a:schemeClr>
                </a:solidFill>
              </a:rPr>
              <a:t>Geluid en fijnstof in Kerk-Avezaath</a:t>
            </a:r>
          </a:p>
          <a:p>
            <a:pPr algn="ctr"/>
            <a:r>
              <a:rPr lang="nl-NL" sz="3600" b="1" dirty="0" smtClean="0">
                <a:solidFill>
                  <a:schemeClr val="accent6">
                    <a:lumMod val="50000"/>
                  </a:schemeClr>
                </a:solidFill>
              </a:rPr>
              <a:t>Betuwe lijn en A 15</a:t>
            </a:r>
          </a:p>
          <a:p>
            <a:pPr algn="ctr"/>
            <a:endParaRPr lang="nl-NL" sz="3600" b="1" dirty="0">
              <a:solidFill>
                <a:schemeClr val="accent6">
                  <a:lumMod val="50000"/>
                </a:schemeClr>
              </a:solidFill>
            </a:endParaRPr>
          </a:p>
          <a:p>
            <a:pPr algn="ctr"/>
            <a:r>
              <a:rPr lang="nl-NL" sz="3600" b="1" dirty="0" smtClean="0">
                <a:solidFill>
                  <a:schemeClr val="accent6">
                    <a:lumMod val="50000"/>
                  </a:schemeClr>
                </a:solidFill>
              </a:rPr>
              <a:t>Paul Kersten</a:t>
            </a:r>
          </a:p>
          <a:p>
            <a:pPr algn="ctr"/>
            <a:r>
              <a:rPr lang="nl-NL" sz="3600" b="1" dirty="0" smtClean="0">
                <a:solidFill>
                  <a:schemeClr val="accent6">
                    <a:lumMod val="50000"/>
                  </a:schemeClr>
                </a:solidFill>
              </a:rPr>
              <a:t>14 maart 2016 ALV</a:t>
            </a:r>
          </a:p>
          <a:p>
            <a:pPr algn="ctr"/>
            <a:r>
              <a:rPr lang="nl-NL" sz="3600" b="1" dirty="0" smtClean="0">
                <a:solidFill>
                  <a:srgbClr val="7030A0"/>
                </a:solidFill>
              </a:rPr>
              <a:t>Aanpassingen 22 april 2024</a:t>
            </a:r>
            <a:endParaRPr lang="nl-NL" sz="3600" b="1" dirty="0">
              <a:solidFill>
                <a:srgbClr val="7030A0"/>
              </a:solidFill>
            </a:endParaRPr>
          </a:p>
        </p:txBody>
      </p:sp>
    </p:spTree>
    <p:extLst>
      <p:ext uri="{BB962C8B-B14F-4D97-AF65-F5344CB8AC3E}">
        <p14:creationId xmlns:p14="http://schemas.microsoft.com/office/powerpoint/2010/main" val="2075139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539552" y="1891620"/>
            <a:ext cx="8208912" cy="369332"/>
          </a:xfrm>
          <a:prstGeom prst="rect">
            <a:avLst/>
          </a:prstGeom>
          <a:noFill/>
        </p:spPr>
        <p:txBody>
          <a:bodyPr wrap="square" rtlCol="0">
            <a:spAutoFit/>
          </a:bodyPr>
          <a:lstStyle/>
          <a:p>
            <a:endParaRPr lang="nl-N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300" y="171508"/>
            <a:ext cx="10275502" cy="6686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756592" y="1268760"/>
            <a:ext cx="1296144" cy="2862322"/>
          </a:xfrm>
          <a:prstGeom prst="rect">
            <a:avLst/>
          </a:prstGeom>
          <a:noFill/>
        </p:spPr>
        <p:txBody>
          <a:bodyPr wrap="square" rtlCol="0">
            <a:spAutoFit/>
          </a:bodyPr>
          <a:lstStyle/>
          <a:p>
            <a:r>
              <a:rPr lang="nl-NL" dirty="0" smtClean="0">
                <a:solidFill>
                  <a:srgbClr val="7030A0"/>
                </a:solidFill>
              </a:rPr>
              <a:t>Nog een stip met de </a:t>
            </a:r>
            <a:r>
              <a:rPr lang="nl-NL" dirty="0" err="1" smtClean="0">
                <a:solidFill>
                  <a:srgbClr val="7030A0"/>
                </a:solidFill>
              </a:rPr>
              <a:t>achter-liggende</a:t>
            </a:r>
            <a:r>
              <a:rPr lang="nl-NL" dirty="0" smtClean="0">
                <a:solidFill>
                  <a:srgbClr val="7030A0"/>
                </a:solidFill>
              </a:rPr>
              <a:t> gegevens van het rekenmodel</a:t>
            </a:r>
          </a:p>
          <a:p>
            <a:endParaRPr lang="nl-NL" dirty="0">
              <a:solidFill>
                <a:srgbClr val="7030A0"/>
              </a:solidFill>
            </a:endParaRPr>
          </a:p>
          <a:p>
            <a:r>
              <a:rPr lang="nl-NL" dirty="0" smtClean="0">
                <a:solidFill>
                  <a:srgbClr val="7030A0"/>
                </a:solidFill>
              </a:rPr>
              <a:t>Hier 70,6 dB</a:t>
            </a:r>
            <a:endParaRPr lang="nl-NL" dirty="0">
              <a:solidFill>
                <a:srgbClr val="7030A0"/>
              </a:solidFill>
            </a:endParaRPr>
          </a:p>
        </p:txBody>
      </p:sp>
    </p:spTree>
    <p:extLst>
      <p:ext uri="{BB962C8B-B14F-4D97-AF65-F5344CB8AC3E}">
        <p14:creationId xmlns:p14="http://schemas.microsoft.com/office/powerpoint/2010/main" val="31169208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539552" y="1891620"/>
            <a:ext cx="8208912" cy="369332"/>
          </a:xfrm>
          <a:prstGeom prst="rect">
            <a:avLst/>
          </a:prstGeom>
          <a:noFill/>
        </p:spPr>
        <p:txBody>
          <a:bodyPr wrap="square" rtlCol="0">
            <a:spAutoFit/>
          </a:bodyPr>
          <a:lstStyle/>
          <a:p>
            <a:endParaRPr lang="nl-NL"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251520" y="1268760"/>
            <a:ext cx="2232248" cy="2031325"/>
          </a:xfrm>
          <a:prstGeom prst="rect">
            <a:avLst/>
          </a:prstGeom>
          <a:noFill/>
        </p:spPr>
        <p:txBody>
          <a:bodyPr wrap="square" rtlCol="0">
            <a:spAutoFit/>
          </a:bodyPr>
          <a:lstStyle/>
          <a:p>
            <a:r>
              <a:rPr lang="nl-NL" dirty="0" smtClean="0">
                <a:solidFill>
                  <a:srgbClr val="7030A0"/>
                </a:solidFill>
              </a:rPr>
              <a:t>We komen dichter bij het dorp en plotseling wordt de geluidsproductie minder</a:t>
            </a:r>
          </a:p>
          <a:p>
            <a:endParaRPr lang="nl-NL" dirty="0">
              <a:solidFill>
                <a:srgbClr val="7030A0"/>
              </a:solidFill>
            </a:endParaRPr>
          </a:p>
          <a:p>
            <a:r>
              <a:rPr lang="nl-NL" dirty="0" smtClean="0">
                <a:solidFill>
                  <a:srgbClr val="7030A0"/>
                </a:solidFill>
              </a:rPr>
              <a:t>68.6 </a:t>
            </a:r>
            <a:r>
              <a:rPr lang="nl-NL" dirty="0" err="1" smtClean="0">
                <a:solidFill>
                  <a:srgbClr val="7030A0"/>
                </a:solidFill>
              </a:rPr>
              <a:t>db</a:t>
            </a:r>
            <a:endParaRPr lang="nl-NL" dirty="0">
              <a:solidFill>
                <a:srgbClr val="7030A0"/>
              </a:solidFill>
            </a:endParaRPr>
          </a:p>
        </p:txBody>
      </p:sp>
    </p:spTree>
    <p:extLst>
      <p:ext uri="{BB962C8B-B14F-4D97-AF65-F5344CB8AC3E}">
        <p14:creationId xmlns:p14="http://schemas.microsoft.com/office/powerpoint/2010/main" val="1499364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539552" y="1891620"/>
            <a:ext cx="8208912" cy="369332"/>
          </a:xfrm>
          <a:prstGeom prst="rect">
            <a:avLst/>
          </a:prstGeom>
          <a:noFill/>
        </p:spPr>
        <p:txBody>
          <a:bodyPr wrap="square" rtlCol="0">
            <a:spAutoFit/>
          </a:bodyPr>
          <a:lstStyle/>
          <a:p>
            <a:endParaRPr lang="nl-NL"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251520" y="1268760"/>
            <a:ext cx="2160240" cy="923330"/>
          </a:xfrm>
          <a:prstGeom prst="rect">
            <a:avLst/>
          </a:prstGeom>
          <a:noFill/>
        </p:spPr>
        <p:txBody>
          <a:bodyPr wrap="square" rtlCol="0">
            <a:spAutoFit/>
          </a:bodyPr>
          <a:lstStyle/>
          <a:p>
            <a:r>
              <a:rPr lang="nl-NL" dirty="0" smtClean="0">
                <a:solidFill>
                  <a:srgbClr val="7030A0"/>
                </a:solidFill>
              </a:rPr>
              <a:t>En ja hoor op de wettelijk grens van 63 dB</a:t>
            </a:r>
            <a:endParaRPr lang="nl-NL" dirty="0">
              <a:solidFill>
                <a:srgbClr val="7030A0"/>
              </a:solidFill>
            </a:endParaRPr>
          </a:p>
        </p:txBody>
      </p:sp>
    </p:spTree>
    <p:extLst>
      <p:ext uri="{BB962C8B-B14F-4D97-AF65-F5344CB8AC3E}">
        <p14:creationId xmlns:p14="http://schemas.microsoft.com/office/powerpoint/2010/main" val="1752562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539552" y="1891620"/>
            <a:ext cx="8208912" cy="369332"/>
          </a:xfrm>
          <a:prstGeom prst="rect">
            <a:avLst/>
          </a:prstGeom>
          <a:noFill/>
        </p:spPr>
        <p:txBody>
          <a:bodyPr wrap="square" rtlCol="0">
            <a:spAutoFit/>
          </a:bodyPr>
          <a:lstStyle/>
          <a:p>
            <a:endParaRPr lang="nl-NL"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251520" y="1268760"/>
            <a:ext cx="1872208" cy="923330"/>
          </a:xfrm>
          <a:prstGeom prst="rect">
            <a:avLst/>
          </a:prstGeom>
          <a:noFill/>
        </p:spPr>
        <p:txBody>
          <a:bodyPr wrap="square" rtlCol="0">
            <a:spAutoFit/>
          </a:bodyPr>
          <a:lstStyle/>
          <a:p>
            <a:r>
              <a:rPr lang="nl-NL" dirty="0" smtClean="0">
                <a:solidFill>
                  <a:srgbClr val="7030A0"/>
                </a:solidFill>
              </a:rPr>
              <a:t>Ook de volgende stip </a:t>
            </a:r>
          </a:p>
          <a:p>
            <a:r>
              <a:rPr lang="nl-NL" dirty="0" smtClean="0">
                <a:solidFill>
                  <a:srgbClr val="7030A0"/>
                </a:solidFill>
              </a:rPr>
              <a:t>rond de 63 dB</a:t>
            </a:r>
            <a:endParaRPr lang="nl-NL" dirty="0">
              <a:solidFill>
                <a:srgbClr val="7030A0"/>
              </a:solidFill>
            </a:endParaRPr>
          </a:p>
        </p:txBody>
      </p:sp>
    </p:spTree>
    <p:extLst>
      <p:ext uri="{BB962C8B-B14F-4D97-AF65-F5344CB8AC3E}">
        <p14:creationId xmlns:p14="http://schemas.microsoft.com/office/powerpoint/2010/main" val="896600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539552" y="1891620"/>
            <a:ext cx="8208912" cy="369332"/>
          </a:xfrm>
          <a:prstGeom prst="rect">
            <a:avLst/>
          </a:prstGeom>
          <a:noFill/>
        </p:spPr>
        <p:txBody>
          <a:bodyPr wrap="square" rtlCol="0">
            <a:spAutoFit/>
          </a:bodyPr>
          <a:lstStyle/>
          <a:p>
            <a:endParaRPr lang="nl-NL"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251520" y="1124744"/>
            <a:ext cx="2160240" cy="1200329"/>
          </a:xfrm>
          <a:prstGeom prst="rect">
            <a:avLst/>
          </a:prstGeom>
          <a:noFill/>
        </p:spPr>
        <p:txBody>
          <a:bodyPr wrap="square" rtlCol="0">
            <a:spAutoFit/>
          </a:bodyPr>
          <a:lstStyle/>
          <a:p>
            <a:r>
              <a:rPr lang="nl-NL" dirty="0" smtClean="0">
                <a:solidFill>
                  <a:srgbClr val="7030A0"/>
                </a:solidFill>
              </a:rPr>
              <a:t>De weg is superstil geworden</a:t>
            </a:r>
          </a:p>
          <a:p>
            <a:endParaRPr lang="nl-NL" dirty="0">
              <a:solidFill>
                <a:srgbClr val="7030A0"/>
              </a:solidFill>
            </a:endParaRPr>
          </a:p>
          <a:p>
            <a:r>
              <a:rPr lang="nl-NL" dirty="0" smtClean="0">
                <a:solidFill>
                  <a:srgbClr val="7030A0"/>
                </a:solidFill>
              </a:rPr>
              <a:t>Nog een van 63 dB</a:t>
            </a:r>
            <a:endParaRPr lang="nl-NL" dirty="0">
              <a:solidFill>
                <a:srgbClr val="7030A0"/>
              </a:solidFill>
            </a:endParaRPr>
          </a:p>
        </p:txBody>
      </p:sp>
    </p:spTree>
    <p:extLst>
      <p:ext uri="{BB962C8B-B14F-4D97-AF65-F5344CB8AC3E}">
        <p14:creationId xmlns:p14="http://schemas.microsoft.com/office/powerpoint/2010/main" val="3567186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539552" y="1891620"/>
            <a:ext cx="8208912" cy="369332"/>
          </a:xfrm>
          <a:prstGeom prst="rect">
            <a:avLst/>
          </a:prstGeom>
          <a:noFill/>
        </p:spPr>
        <p:txBody>
          <a:bodyPr wrap="square" rtlCol="0">
            <a:spAutoFit/>
          </a:bodyPr>
          <a:lstStyle/>
          <a:p>
            <a:endParaRPr lang="nl-NL"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251520" y="1196752"/>
            <a:ext cx="2160240" cy="2308324"/>
          </a:xfrm>
          <a:prstGeom prst="rect">
            <a:avLst/>
          </a:prstGeom>
          <a:noFill/>
        </p:spPr>
        <p:txBody>
          <a:bodyPr wrap="square" rtlCol="0">
            <a:spAutoFit/>
          </a:bodyPr>
          <a:lstStyle/>
          <a:p>
            <a:r>
              <a:rPr lang="nl-NL" dirty="0" smtClean="0">
                <a:solidFill>
                  <a:srgbClr val="7030A0"/>
                </a:solidFill>
              </a:rPr>
              <a:t>Nu kan het wel weer </a:t>
            </a:r>
          </a:p>
          <a:p>
            <a:endParaRPr lang="nl-NL" dirty="0">
              <a:solidFill>
                <a:srgbClr val="7030A0"/>
              </a:solidFill>
            </a:endParaRPr>
          </a:p>
          <a:p>
            <a:r>
              <a:rPr lang="nl-NL" dirty="0" smtClean="0">
                <a:solidFill>
                  <a:srgbClr val="7030A0"/>
                </a:solidFill>
              </a:rPr>
              <a:t>wat verder weg gaat de geluidproductie weer omhoog</a:t>
            </a:r>
          </a:p>
          <a:p>
            <a:endParaRPr lang="nl-NL" dirty="0">
              <a:solidFill>
                <a:srgbClr val="7030A0"/>
              </a:solidFill>
            </a:endParaRPr>
          </a:p>
          <a:p>
            <a:r>
              <a:rPr lang="nl-NL" dirty="0" smtClean="0">
                <a:solidFill>
                  <a:srgbClr val="7030A0"/>
                </a:solidFill>
              </a:rPr>
              <a:t>68 dB, we moeten naar de 70 Db</a:t>
            </a:r>
            <a:endParaRPr lang="nl-NL" dirty="0">
              <a:solidFill>
                <a:srgbClr val="7030A0"/>
              </a:solidFill>
            </a:endParaRPr>
          </a:p>
        </p:txBody>
      </p:sp>
    </p:spTree>
    <p:extLst>
      <p:ext uri="{BB962C8B-B14F-4D97-AF65-F5344CB8AC3E}">
        <p14:creationId xmlns:p14="http://schemas.microsoft.com/office/powerpoint/2010/main" val="692904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539552" y="1891620"/>
            <a:ext cx="8208912" cy="369332"/>
          </a:xfrm>
          <a:prstGeom prst="rect">
            <a:avLst/>
          </a:prstGeom>
          <a:noFill/>
        </p:spPr>
        <p:txBody>
          <a:bodyPr wrap="square" rtlCol="0">
            <a:spAutoFit/>
          </a:bodyPr>
          <a:lstStyle/>
          <a:p>
            <a:endParaRPr lang="nl-NL"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251520" y="1196752"/>
            <a:ext cx="2160240" cy="3693319"/>
          </a:xfrm>
          <a:prstGeom prst="rect">
            <a:avLst/>
          </a:prstGeom>
          <a:noFill/>
        </p:spPr>
        <p:txBody>
          <a:bodyPr wrap="square" rtlCol="0">
            <a:spAutoFit/>
          </a:bodyPr>
          <a:lstStyle/>
          <a:p>
            <a:r>
              <a:rPr lang="nl-NL" dirty="0" smtClean="0">
                <a:solidFill>
                  <a:srgbClr val="7030A0"/>
                </a:solidFill>
              </a:rPr>
              <a:t>We zijn weer rond de 70 Db waarmee we ook aan de oostelijke kant van het dorp zijn begonnen.</a:t>
            </a:r>
          </a:p>
          <a:p>
            <a:endParaRPr lang="nl-NL" dirty="0">
              <a:solidFill>
                <a:srgbClr val="7030A0"/>
              </a:solidFill>
            </a:endParaRPr>
          </a:p>
          <a:p>
            <a:r>
              <a:rPr lang="nl-NL" dirty="0" smtClean="0">
                <a:solidFill>
                  <a:srgbClr val="7030A0"/>
                </a:solidFill>
              </a:rPr>
              <a:t>Verderop naar het westen blijft de weg volgens de stippen ca 70 dB produceren als de gangbare geluidsproductie.</a:t>
            </a:r>
            <a:endParaRPr lang="nl-NL" dirty="0">
              <a:solidFill>
                <a:srgbClr val="7030A0"/>
              </a:solidFill>
            </a:endParaRPr>
          </a:p>
        </p:txBody>
      </p:sp>
    </p:spTree>
    <p:extLst>
      <p:ext uri="{BB962C8B-B14F-4D97-AF65-F5344CB8AC3E}">
        <p14:creationId xmlns:p14="http://schemas.microsoft.com/office/powerpoint/2010/main" val="42945392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971600" y="2060848"/>
            <a:ext cx="7056784" cy="3970318"/>
          </a:xfrm>
          <a:prstGeom prst="rect">
            <a:avLst/>
          </a:prstGeom>
          <a:noFill/>
        </p:spPr>
        <p:txBody>
          <a:bodyPr wrap="square" rtlCol="0">
            <a:spAutoFit/>
          </a:bodyPr>
          <a:lstStyle/>
          <a:p>
            <a:r>
              <a:rPr lang="nl-NL" dirty="0" smtClean="0">
                <a:solidFill>
                  <a:srgbClr val="7030A0"/>
                </a:solidFill>
              </a:rPr>
              <a:t>Deze wonderbaarlijke </a:t>
            </a:r>
            <a:r>
              <a:rPr lang="nl-NL" dirty="0" smtClean="0">
                <a:solidFill>
                  <a:srgbClr val="7030A0"/>
                </a:solidFill>
              </a:rPr>
              <a:t>reductie van het geluidsniveau </a:t>
            </a:r>
            <a:r>
              <a:rPr lang="nl-NL" dirty="0" smtClean="0">
                <a:solidFill>
                  <a:srgbClr val="7030A0"/>
                </a:solidFill>
              </a:rPr>
              <a:t>uit het rekenmodel rond het dorp heeft een heel nare bijwerking gehad. Er is geconstateerd dat bij de reconstructie van de A15 geen geluidwerende voorzieningen bij Kerk-Avezaath nodig waren omdat de </a:t>
            </a:r>
            <a:r>
              <a:rPr lang="nl-NL" dirty="0" smtClean="0">
                <a:solidFill>
                  <a:srgbClr val="7030A0"/>
                </a:solidFill>
              </a:rPr>
              <a:t>geluidsproductie </a:t>
            </a:r>
            <a:r>
              <a:rPr lang="nl-NL" dirty="0" smtClean="0">
                <a:solidFill>
                  <a:srgbClr val="7030A0"/>
                </a:solidFill>
              </a:rPr>
              <a:t>binnen de normen bleef.</a:t>
            </a:r>
          </a:p>
          <a:p>
            <a:endParaRPr lang="nl-NL" dirty="0">
              <a:solidFill>
                <a:srgbClr val="7030A0"/>
              </a:solidFill>
            </a:endParaRPr>
          </a:p>
          <a:p>
            <a:r>
              <a:rPr lang="nl-NL" dirty="0" smtClean="0">
                <a:solidFill>
                  <a:srgbClr val="7030A0"/>
                </a:solidFill>
              </a:rPr>
              <a:t>Daarnaast bleek uit overleg met de Provincie Gelderland, dat tevens geen geluidsmaatregelen noodzakelijk waren omdat :  ”er geen sprake was van een nieuwe planologische situatie </a:t>
            </a:r>
            <a:r>
              <a:rPr lang="nl-NL" dirty="0" smtClean="0">
                <a:solidFill>
                  <a:srgbClr val="7030A0"/>
                </a:solidFill>
              </a:rPr>
              <a:t>“.</a:t>
            </a:r>
          </a:p>
          <a:p>
            <a:endParaRPr lang="nl-NL" dirty="0">
              <a:solidFill>
                <a:srgbClr val="7030A0"/>
              </a:solidFill>
            </a:endParaRPr>
          </a:p>
          <a:p>
            <a:r>
              <a:rPr lang="nl-NL" dirty="0" smtClean="0">
                <a:solidFill>
                  <a:srgbClr val="7030A0"/>
                </a:solidFill>
              </a:rPr>
              <a:t>Met </a:t>
            </a:r>
            <a:r>
              <a:rPr lang="nl-NL" dirty="0" smtClean="0">
                <a:solidFill>
                  <a:srgbClr val="7030A0"/>
                </a:solidFill>
              </a:rPr>
              <a:t>de reconstructie van de A 15 en de aanleg van de Betuwelijn is voor dit kleine trajectonderdeel geen nieuw bestemmingsplan gemaakt. </a:t>
            </a:r>
            <a:r>
              <a:rPr lang="nl-NL" b="1" dirty="0" smtClean="0">
                <a:solidFill>
                  <a:srgbClr val="7030A0"/>
                </a:solidFill>
              </a:rPr>
              <a:t>Dat had natuurlijk wel gemoeten.</a:t>
            </a:r>
            <a:r>
              <a:rPr lang="nl-NL" dirty="0" smtClean="0">
                <a:solidFill>
                  <a:srgbClr val="7030A0"/>
                </a:solidFill>
              </a:rPr>
              <a:t> Indertijd heeft niemand dit opgemerkt en kon </a:t>
            </a:r>
            <a:r>
              <a:rPr lang="nl-NL" dirty="0">
                <a:solidFill>
                  <a:srgbClr val="7030A0"/>
                </a:solidFill>
              </a:rPr>
              <a:t>door de overheid een </a:t>
            </a:r>
            <a:r>
              <a:rPr lang="nl-NL" dirty="0" smtClean="0">
                <a:solidFill>
                  <a:srgbClr val="7030A0"/>
                </a:solidFill>
              </a:rPr>
              <a:t>grote kostenbesparing </a:t>
            </a:r>
            <a:r>
              <a:rPr lang="nl-NL" dirty="0" smtClean="0">
                <a:solidFill>
                  <a:srgbClr val="7030A0"/>
                </a:solidFill>
              </a:rPr>
              <a:t>worden gerealiseerd.</a:t>
            </a:r>
            <a:endParaRPr lang="nl-NL" dirty="0">
              <a:solidFill>
                <a:srgbClr val="7030A0"/>
              </a:solidFill>
            </a:endParaRPr>
          </a:p>
        </p:txBody>
      </p:sp>
    </p:spTree>
    <p:extLst>
      <p:ext uri="{BB962C8B-B14F-4D97-AF65-F5344CB8AC3E}">
        <p14:creationId xmlns:p14="http://schemas.microsoft.com/office/powerpoint/2010/main" val="24047559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26264"/>
            <a:ext cx="3491880" cy="261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2961" y="3688022"/>
            <a:ext cx="2930597" cy="2197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179" y="3753214"/>
            <a:ext cx="2843669" cy="2132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0626" y="948730"/>
            <a:ext cx="3595265" cy="269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1764704" y="28522"/>
            <a:ext cx="11052720" cy="923330"/>
          </a:xfrm>
          <a:prstGeom prst="rect">
            <a:avLst/>
          </a:prstGeom>
          <a:solidFill>
            <a:schemeClr val="bg1"/>
          </a:solidFill>
        </p:spPr>
        <p:txBody>
          <a:bodyPr wrap="square" rtlCol="0">
            <a:spAutoFit/>
          </a:bodyPr>
          <a:lstStyle/>
          <a:p>
            <a:r>
              <a:rPr lang="nl-NL" dirty="0" smtClean="0">
                <a:solidFill>
                  <a:srgbClr val="7030A0"/>
                </a:solidFill>
              </a:rPr>
              <a:t>Tussen de weg en de spoorweg liggen wel zand-</a:t>
            </a:r>
            <a:r>
              <a:rPr lang="nl-NL" dirty="0" err="1" smtClean="0">
                <a:solidFill>
                  <a:srgbClr val="7030A0"/>
                </a:solidFill>
              </a:rPr>
              <a:t>kunetten</a:t>
            </a:r>
            <a:r>
              <a:rPr lang="nl-NL" dirty="0" smtClean="0">
                <a:solidFill>
                  <a:srgbClr val="7030A0"/>
                </a:solidFill>
              </a:rPr>
              <a:t>, maar dat zijn geen geluidswallen maar zandbergingen.</a:t>
            </a:r>
          </a:p>
          <a:p>
            <a:r>
              <a:rPr lang="nl-NL" dirty="0" smtClean="0">
                <a:solidFill>
                  <a:srgbClr val="7030A0"/>
                </a:solidFill>
              </a:rPr>
              <a:t>De “groene dijk” als geluidwering bij de trein is door de Gemeente Buren afgedwongen bij de aanleg van de Betuwe lijn om de overal elders als architectonisch design toegepaste halfronde betonschermen in Buren te voorkomen. </a:t>
            </a:r>
            <a:endParaRPr lang="nl-NL" dirty="0">
              <a:solidFill>
                <a:srgbClr val="7030A0"/>
              </a:solidFill>
            </a:endParaRPr>
          </a:p>
        </p:txBody>
      </p:sp>
      <p:sp>
        <p:nvSpPr>
          <p:cNvPr id="3" name="Tekstvak 2"/>
          <p:cNvSpPr txBox="1"/>
          <p:nvPr/>
        </p:nvSpPr>
        <p:spPr>
          <a:xfrm>
            <a:off x="-1620688" y="5994034"/>
            <a:ext cx="10513168" cy="923330"/>
          </a:xfrm>
          <a:prstGeom prst="rect">
            <a:avLst/>
          </a:prstGeom>
          <a:solidFill>
            <a:schemeClr val="bg1"/>
          </a:solidFill>
        </p:spPr>
        <p:txBody>
          <a:bodyPr wrap="square" rtlCol="0">
            <a:spAutoFit/>
          </a:bodyPr>
          <a:lstStyle/>
          <a:p>
            <a:r>
              <a:rPr lang="nl-NL" dirty="0" smtClean="0">
                <a:solidFill>
                  <a:srgbClr val="7030A0"/>
                </a:solidFill>
              </a:rPr>
              <a:t>Binnen de wettelijke regels van de geluidshinder mogen de spoorweg en de weg niet in relatie met elkaar bezien worden. De geluidwering van de trein geldt dus niet als geluidwering voor de weg en werkt in de praktijk ook niet zo. De weg heeft dus feitelijk helemaal geen geluidwering en produceert 70 dB.</a:t>
            </a:r>
            <a:endParaRPr lang="nl-NL" dirty="0">
              <a:solidFill>
                <a:srgbClr val="7030A0"/>
              </a:solidFill>
            </a:endParaRPr>
          </a:p>
        </p:txBody>
      </p:sp>
    </p:spTree>
    <p:extLst>
      <p:ext uri="{BB962C8B-B14F-4D97-AF65-F5344CB8AC3E}">
        <p14:creationId xmlns:p14="http://schemas.microsoft.com/office/powerpoint/2010/main" val="17259046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571500"/>
            <a:ext cx="89535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95250" y="188640"/>
            <a:ext cx="8869238" cy="923330"/>
          </a:xfrm>
          <a:prstGeom prst="rect">
            <a:avLst/>
          </a:prstGeom>
          <a:solidFill>
            <a:schemeClr val="bg1"/>
          </a:solidFill>
        </p:spPr>
        <p:txBody>
          <a:bodyPr wrap="square" rtlCol="0">
            <a:spAutoFit/>
          </a:bodyPr>
          <a:lstStyle/>
          <a:p>
            <a:r>
              <a:rPr lang="nl-NL" dirty="0" smtClean="0">
                <a:solidFill>
                  <a:srgbClr val="7030A0"/>
                </a:solidFill>
              </a:rPr>
              <a:t>Dit was indertijd een plan om de geluidwering bij de Hennepen te verfraaien. Daarmee zou in een klap de reductiewerking </a:t>
            </a:r>
            <a:r>
              <a:rPr lang="nl-NL" dirty="0" err="1" smtClean="0">
                <a:solidFill>
                  <a:srgbClr val="7030A0"/>
                </a:solidFill>
              </a:rPr>
              <a:t>radikaal</a:t>
            </a:r>
            <a:r>
              <a:rPr lang="nl-NL" dirty="0" smtClean="0">
                <a:solidFill>
                  <a:srgbClr val="7030A0"/>
                </a:solidFill>
              </a:rPr>
              <a:t> veranderen en de </a:t>
            </a:r>
            <a:r>
              <a:rPr lang="nl-NL" dirty="0" err="1" smtClean="0">
                <a:solidFill>
                  <a:srgbClr val="7030A0"/>
                </a:solidFill>
              </a:rPr>
              <a:t>reflexie</a:t>
            </a:r>
            <a:r>
              <a:rPr lang="nl-NL" dirty="0" smtClean="0">
                <a:solidFill>
                  <a:srgbClr val="7030A0"/>
                </a:solidFill>
              </a:rPr>
              <a:t> naar Avezaath toenemen.</a:t>
            </a:r>
          </a:p>
          <a:p>
            <a:r>
              <a:rPr lang="nl-NL" dirty="0" smtClean="0">
                <a:solidFill>
                  <a:srgbClr val="7030A0"/>
                </a:solidFill>
              </a:rPr>
              <a:t>Gelukkig is dit niet doorgegaan</a:t>
            </a:r>
            <a:r>
              <a:rPr lang="nl-NL" dirty="0" smtClean="0"/>
              <a:t>.</a:t>
            </a:r>
            <a:endParaRPr lang="nl-NL" dirty="0"/>
          </a:p>
        </p:txBody>
      </p:sp>
    </p:spTree>
    <p:extLst>
      <p:ext uri="{BB962C8B-B14F-4D97-AF65-F5344CB8AC3E}">
        <p14:creationId xmlns:p14="http://schemas.microsoft.com/office/powerpoint/2010/main" val="17684502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971600" y="2060848"/>
            <a:ext cx="7056784" cy="4801314"/>
          </a:xfrm>
          <a:prstGeom prst="rect">
            <a:avLst/>
          </a:prstGeom>
          <a:noFill/>
        </p:spPr>
        <p:txBody>
          <a:bodyPr wrap="square" rtlCol="0">
            <a:spAutoFit/>
          </a:bodyPr>
          <a:lstStyle/>
          <a:p>
            <a:r>
              <a:rPr lang="nl-NL" b="1" dirty="0" smtClean="0"/>
              <a:t>Bestaande </a:t>
            </a:r>
            <a:r>
              <a:rPr lang="nl-NL" b="1" dirty="0" smtClean="0"/>
              <a:t>situatie in 2016:</a:t>
            </a:r>
            <a:endParaRPr lang="nl-NL" b="1" dirty="0" smtClean="0"/>
          </a:p>
          <a:p>
            <a:pPr marL="285750" indent="-285750">
              <a:buFont typeface="Arial" panose="020B0604020202020204" pitchFamily="34" charset="0"/>
              <a:buChar char="•"/>
            </a:pPr>
            <a:r>
              <a:rPr lang="nl-NL" dirty="0" smtClean="0"/>
              <a:t>MER  evaluatie 2013</a:t>
            </a:r>
          </a:p>
          <a:p>
            <a:pPr marL="285750" indent="-285750">
              <a:buFont typeface="Arial" panose="020B0604020202020204" pitchFamily="34" charset="0"/>
              <a:buChar char="•"/>
            </a:pPr>
            <a:r>
              <a:rPr lang="nl-NL" dirty="0" smtClean="0"/>
              <a:t>Rekenmodel RWS</a:t>
            </a:r>
          </a:p>
          <a:p>
            <a:pPr marL="285750" indent="-285750">
              <a:buFont typeface="Arial" panose="020B0604020202020204" pitchFamily="34" charset="0"/>
              <a:buChar char="•"/>
            </a:pPr>
            <a:r>
              <a:rPr lang="nl-NL" dirty="0" smtClean="0"/>
              <a:t>Geen geluidwerende voorziening A15</a:t>
            </a:r>
          </a:p>
          <a:p>
            <a:pPr marL="285750" indent="-285750">
              <a:buFont typeface="Arial" panose="020B0604020202020204" pitchFamily="34" charset="0"/>
              <a:buChar char="•"/>
            </a:pPr>
            <a:r>
              <a:rPr lang="nl-NL" dirty="0" smtClean="0"/>
              <a:t>Geluid van verschillende bronnen afzonderlijk beleid</a:t>
            </a:r>
          </a:p>
          <a:p>
            <a:pPr marL="285750" indent="-285750">
              <a:buFont typeface="Arial" panose="020B0604020202020204" pitchFamily="34" charset="0"/>
              <a:buChar char="•"/>
            </a:pPr>
            <a:r>
              <a:rPr lang="nl-NL" dirty="0" smtClean="0"/>
              <a:t>Gemeentelijke overheid heeft zorgplicht voor lawaai en fijnstof</a:t>
            </a:r>
          </a:p>
          <a:p>
            <a:pPr marL="285750" indent="-285750">
              <a:buFont typeface="Arial" panose="020B0604020202020204" pitchFamily="34" charset="0"/>
              <a:buChar char="•"/>
            </a:pPr>
            <a:endParaRPr lang="nl-NL" dirty="0"/>
          </a:p>
          <a:p>
            <a:r>
              <a:rPr lang="nl-NL" b="1" dirty="0" smtClean="0"/>
              <a:t>Nieuwe situatie</a:t>
            </a:r>
            <a:r>
              <a:rPr lang="nl-NL" b="1" dirty="0" smtClean="0"/>
              <a:t>: in 2016</a:t>
            </a:r>
            <a:endParaRPr lang="nl-NL" b="1" dirty="0" smtClean="0"/>
          </a:p>
          <a:p>
            <a:pPr marL="285750" indent="-285750">
              <a:buFont typeface="Arial" panose="020B0604020202020204" pitchFamily="34" charset="0"/>
              <a:buChar char="•"/>
            </a:pPr>
            <a:r>
              <a:rPr lang="nl-NL" dirty="0" smtClean="0"/>
              <a:t>Drukker verkeer dan in de MER</a:t>
            </a:r>
          </a:p>
          <a:p>
            <a:pPr marL="285750" indent="-285750">
              <a:buFont typeface="Arial" panose="020B0604020202020204" pitchFamily="34" charset="0"/>
              <a:buChar char="•"/>
            </a:pPr>
            <a:r>
              <a:rPr lang="nl-NL" dirty="0" smtClean="0"/>
              <a:t>De geluidswal bij de </a:t>
            </a:r>
            <a:r>
              <a:rPr lang="nl-NL" dirty="0" smtClean="0"/>
              <a:t>hennepen geeft effecten</a:t>
            </a:r>
            <a:endParaRPr lang="nl-NL" dirty="0" smtClean="0"/>
          </a:p>
          <a:p>
            <a:pPr marL="285750" indent="-285750">
              <a:buFont typeface="Arial" panose="020B0604020202020204" pitchFamily="34" charset="0"/>
              <a:buChar char="•"/>
            </a:pPr>
            <a:r>
              <a:rPr lang="nl-NL" dirty="0" smtClean="0"/>
              <a:t>Uitbreiding infra leidt tot nieuwe MER en nieuw beleid</a:t>
            </a:r>
          </a:p>
          <a:p>
            <a:pPr marL="285750" indent="-285750">
              <a:buFont typeface="Arial" panose="020B0604020202020204" pitchFamily="34" charset="0"/>
              <a:buChar char="•"/>
            </a:pPr>
            <a:r>
              <a:rPr lang="nl-NL" dirty="0" smtClean="0"/>
              <a:t>Rijks regelgeving wordt herzien </a:t>
            </a:r>
          </a:p>
          <a:p>
            <a:pPr marL="285750" indent="-285750">
              <a:buFont typeface="Arial" panose="020B0604020202020204" pitchFamily="34" charset="0"/>
              <a:buChar char="•"/>
            </a:pPr>
            <a:r>
              <a:rPr lang="nl-NL" dirty="0" smtClean="0"/>
              <a:t>Rijkswaterstaat als initiatiefnemer infra-uitbreiding</a:t>
            </a:r>
          </a:p>
          <a:p>
            <a:pPr marL="285750" indent="-285750">
              <a:buFont typeface="Arial" panose="020B0604020202020204" pitchFamily="34" charset="0"/>
              <a:buChar char="•"/>
            </a:pPr>
            <a:r>
              <a:rPr lang="nl-NL" dirty="0" smtClean="0"/>
              <a:t>Kolentreinen met stof</a:t>
            </a:r>
          </a:p>
          <a:p>
            <a:pPr marL="285750" indent="-285750">
              <a:buFont typeface="Arial" panose="020B0604020202020204" pitchFamily="34" charset="0"/>
              <a:buChar char="•"/>
            </a:pPr>
            <a:endParaRPr lang="nl-NL" dirty="0" smtClean="0"/>
          </a:p>
          <a:p>
            <a:endParaRPr lang="nl-NL" dirty="0"/>
          </a:p>
          <a:p>
            <a:r>
              <a:rPr lang="nl-NL" dirty="0" smtClean="0"/>
              <a:t> </a:t>
            </a:r>
            <a:endParaRPr lang="nl-NL" dirty="0"/>
          </a:p>
        </p:txBody>
      </p:sp>
    </p:spTree>
    <p:extLst>
      <p:ext uri="{BB962C8B-B14F-4D97-AF65-F5344CB8AC3E}">
        <p14:creationId xmlns:p14="http://schemas.microsoft.com/office/powerpoint/2010/main" val="4141291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107504" y="5733256"/>
            <a:ext cx="8712968" cy="646331"/>
          </a:xfrm>
          <a:prstGeom prst="rect">
            <a:avLst/>
          </a:prstGeom>
          <a:noFill/>
        </p:spPr>
        <p:txBody>
          <a:bodyPr wrap="square" rtlCol="0">
            <a:spAutoFit/>
          </a:bodyPr>
          <a:lstStyle/>
          <a:p>
            <a:r>
              <a:rPr lang="nl-NL" dirty="0" smtClean="0">
                <a:solidFill>
                  <a:srgbClr val="7030A0"/>
                </a:solidFill>
              </a:rPr>
              <a:t>De werking van stil asfalt in combinatie met een geluidsdijk is goed te zien. Er is geen rekening gehouden met de nieuwe bebouwing.</a:t>
            </a:r>
            <a:endParaRPr lang="nl-NL" dirty="0">
              <a:solidFill>
                <a:srgbClr val="7030A0"/>
              </a:solidFill>
            </a:endParaRPr>
          </a:p>
        </p:txBody>
      </p:sp>
    </p:spTree>
    <p:extLst>
      <p:ext uri="{BB962C8B-B14F-4D97-AF65-F5344CB8AC3E}">
        <p14:creationId xmlns:p14="http://schemas.microsoft.com/office/powerpoint/2010/main" val="1899624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539552" y="1891620"/>
            <a:ext cx="8208912" cy="369332"/>
          </a:xfrm>
          <a:prstGeom prst="rect">
            <a:avLst/>
          </a:prstGeom>
          <a:noFill/>
        </p:spPr>
        <p:txBody>
          <a:bodyPr wrap="square" rtlCol="0">
            <a:spAutoFit/>
          </a:bodyPr>
          <a:lstStyle/>
          <a:p>
            <a:endParaRPr lang="nl-NL"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04690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971600" y="2060848"/>
            <a:ext cx="7056784" cy="3416320"/>
          </a:xfrm>
          <a:prstGeom prst="rect">
            <a:avLst/>
          </a:prstGeom>
          <a:noFill/>
        </p:spPr>
        <p:txBody>
          <a:bodyPr wrap="square" rtlCol="0">
            <a:spAutoFit/>
          </a:bodyPr>
          <a:lstStyle/>
          <a:p>
            <a:r>
              <a:rPr lang="nl-NL" dirty="0" smtClean="0">
                <a:solidFill>
                  <a:srgbClr val="7030A0"/>
                </a:solidFill>
              </a:rPr>
              <a:t>Wat is er nu werkelijk aan de hand in het dorp. Met een eenvoudige geluidmeter hebben we een aantal dagen in 2016 een verkenning gedaan.</a:t>
            </a:r>
          </a:p>
          <a:p>
            <a:r>
              <a:rPr lang="nl-NL" dirty="0" smtClean="0">
                <a:solidFill>
                  <a:srgbClr val="7030A0"/>
                </a:solidFill>
              </a:rPr>
              <a:t>Niet op de lawaai-topdagen (in de zomer met oosten wind) maar op willekeurige dagen in november.</a:t>
            </a:r>
          </a:p>
          <a:p>
            <a:endParaRPr lang="nl-NL" dirty="0">
              <a:solidFill>
                <a:srgbClr val="7030A0"/>
              </a:solidFill>
            </a:endParaRPr>
          </a:p>
          <a:p>
            <a:r>
              <a:rPr lang="nl-NL" dirty="0" smtClean="0">
                <a:solidFill>
                  <a:srgbClr val="7030A0"/>
                </a:solidFill>
              </a:rPr>
              <a:t>Op 8 locaties hebben we een aantal (ca 10) metingen gedaan met daartussen een pauze van 1 minuut. Dat levert min en max waarden op.</a:t>
            </a:r>
          </a:p>
          <a:p>
            <a:endParaRPr lang="nl-NL" dirty="0">
              <a:solidFill>
                <a:srgbClr val="7030A0"/>
              </a:solidFill>
            </a:endParaRPr>
          </a:p>
          <a:p>
            <a:r>
              <a:rPr lang="nl-NL" dirty="0" smtClean="0">
                <a:solidFill>
                  <a:srgbClr val="7030A0"/>
                </a:solidFill>
              </a:rPr>
              <a:t>We weten dat deze waarnemingen niet gelden </a:t>
            </a:r>
            <a:r>
              <a:rPr lang="nl-NL" dirty="0" smtClean="0">
                <a:solidFill>
                  <a:srgbClr val="7030A0"/>
                </a:solidFill>
              </a:rPr>
              <a:t>volgens </a:t>
            </a:r>
            <a:r>
              <a:rPr lang="nl-NL" dirty="0" smtClean="0">
                <a:solidFill>
                  <a:srgbClr val="7030A0"/>
                </a:solidFill>
              </a:rPr>
              <a:t>de wet. De wet is zo gemaakt dat burgers geen metingen kunnen verrichten. Dat heeft iets met Schiphol te maken. Maar ja, een meting is toch zo </a:t>
            </a:r>
            <a:r>
              <a:rPr lang="nl-NL" dirty="0" smtClean="0">
                <a:solidFill>
                  <a:srgbClr val="7030A0"/>
                </a:solidFill>
              </a:rPr>
              <a:t>gedaan </a:t>
            </a:r>
            <a:r>
              <a:rPr lang="nl-NL" dirty="0" smtClean="0">
                <a:solidFill>
                  <a:srgbClr val="7030A0"/>
                </a:solidFill>
              </a:rPr>
              <a:t>nietwaar?</a:t>
            </a:r>
            <a:endParaRPr lang="nl-NL" dirty="0">
              <a:solidFill>
                <a:srgbClr val="7030A0"/>
              </a:solidFill>
            </a:endParaRPr>
          </a:p>
        </p:txBody>
      </p:sp>
    </p:spTree>
    <p:extLst>
      <p:ext uri="{BB962C8B-B14F-4D97-AF65-F5344CB8AC3E}">
        <p14:creationId xmlns:p14="http://schemas.microsoft.com/office/powerpoint/2010/main" val="35392477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0"/>
            <a:ext cx="4807325" cy="270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01616"/>
            <a:ext cx="9143999" cy="415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24992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971600" y="1700808"/>
            <a:ext cx="7056784" cy="5078313"/>
          </a:xfrm>
          <a:prstGeom prst="rect">
            <a:avLst/>
          </a:prstGeom>
          <a:noFill/>
        </p:spPr>
        <p:txBody>
          <a:bodyPr wrap="square" rtlCol="0">
            <a:spAutoFit/>
          </a:bodyPr>
          <a:lstStyle/>
          <a:p>
            <a:r>
              <a:rPr lang="nl-NL" dirty="0" smtClean="0">
                <a:solidFill>
                  <a:srgbClr val="7030A0"/>
                </a:solidFill>
              </a:rPr>
              <a:t>Alle gemiddelde metingen laten zien dat de grens van 63dB worden overschreden op alle locaties. Het verschil tussen min en max ligt aan vrachtwagens, de wind en dergelijke toevallige geluidbronnen. </a:t>
            </a:r>
            <a:endParaRPr lang="nl-NL" dirty="0">
              <a:solidFill>
                <a:srgbClr val="7030A0"/>
              </a:solidFill>
            </a:endParaRPr>
          </a:p>
          <a:p>
            <a:endParaRPr lang="nl-NL" dirty="0" smtClean="0">
              <a:solidFill>
                <a:srgbClr val="7030A0"/>
              </a:solidFill>
            </a:endParaRPr>
          </a:p>
          <a:p>
            <a:r>
              <a:rPr lang="nl-NL" dirty="0" smtClean="0">
                <a:solidFill>
                  <a:srgbClr val="7030A0"/>
                </a:solidFill>
              </a:rPr>
              <a:t>Wel </a:t>
            </a:r>
            <a:r>
              <a:rPr lang="nl-NL" dirty="0" smtClean="0">
                <a:solidFill>
                  <a:srgbClr val="7030A0"/>
                </a:solidFill>
              </a:rPr>
              <a:t>is te zien dat de 70 dB uit het rekenmodel </a:t>
            </a:r>
            <a:r>
              <a:rPr lang="nl-NL" dirty="0" smtClean="0">
                <a:solidFill>
                  <a:srgbClr val="7030A0"/>
                </a:solidFill>
              </a:rPr>
              <a:t>van Rijkswaterstaat aan </a:t>
            </a:r>
            <a:r>
              <a:rPr lang="nl-NL" dirty="0" smtClean="0">
                <a:solidFill>
                  <a:srgbClr val="7030A0"/>
                </a:solidFill>
              </a:rPr>
              <a:t>de snelweg zelf </a:t>
            </a:r>
            <a:r>
              <a:rPr lang="nl-NL" dirty="0" smtClean="0">
                <a:solidFill>
                  <a:srgbClr val="7030A0"/>
                </a:solidFill>
              </a:rPr>
              <a:t>te laag is. In het dorp wordt regelmatig boven </a:t>
            </a:r>
            <a:r>
              <a:rPr lang="nl-NL" dirty="0" smtClean="0">
                <a:solidFill>
                  <a:srgbClr val="7030A0"/>
                </a:solidFill>
              </a:rPr>
              <a:t>de 100 </a:t>
            </a:r>
            <a:r>
              <a:rPr lang="nl-NL" dirty="0" smtClean="0">
                <a:solidFill>
                  <a:srgbClr val="7030A0"/>
                </a:solidFill>
              </a:rPr>
              <a:t>dB gemeten. </a:t>
            </a:r>
            <a:r>
              <a:rPr lang="nl-NL" dirty="0" smtClean="0">
                <a:solidFill>
                  <a:srgbClr val="7030A0"/>
                </a:solidFill>
              </a:rPr>
              <a:t>Als het regent liggen de dB waarden nog hoger. Daarom is </a:t>
            </a:r>
            <a:r>
              <a:rPr lang="nl-NL" dirty="0" smtClean="0">
                <a:solidFill>
                  <a:srgbClr val="7030A0"/>
                </a:solidFill>
              </a:rPr>
              <a:t>volgens de wettelijke regeling </a:t>
            </a:r>
            <a:r>
              <a:rPr lang="nl-NL" dirty="0" smtClean="0">
                <a:solidFill>
                  <a:srgbClr val="7030A0"/>
                </a:solidFill>
              </a:rPr>
              <a:t>ook verplicht om over langere perioden te meten.</a:t>
            </a:r>
          </a:p>
          <a:p>
            <a:endParaRPr lang="nl-NL" dirty="0">
              <a:solidFill>
                <a:srgbClr val="7030A0"/>
              </a:solidFill>
            </a:endParaRPr>
          </a:p>
          <a:p>
            <a:r>
              <a:rPr lang="nl-NL" dirty="0" smtClean="0">
                <a:solidFill>
                  <a:srgbClr val="7030A0"/>
                </a:solidFill>
              </a:rPr>
              <a:t>Deze meting is uit 2016 nu 8 jaar geleden. Sindsdien is het verkeer veel drukker geworden. De verwachting is dat deze cijfers nu hoger zullen uitvallen ( ca 5-10 </a:t>
            </a:r>
            <a:r>
              <a:rPr lang="nl-NL" dirty="0" smtClean="0">
                <a:solidFill>
                  <a:srgbClr val="7030A0"/>
                </a:solidFill>
              </a:rPr>
              <a:t>dB hoger) </a:t>
            </a:r>
            <a:r>
              <a:rPr lang="nl-NL" dirty="0" smtClean="0">
                <a:solidFill>
                  <a:srgbClr val="7030A0"/>
                </a:solidFill>
              </a:rPr>
              <a:t>voor alle locaties</a:t>
            </a:r>
            <a:r>
              <a:rPr lang="nl-NL" dirty="0" smtClean="0">
                <a:solidFill>
                  <a:srgbClr val="7030A0"/>
                </a:solidFill>
              </a:rPr>
              <a:t>.</a:t>
            </a:r>
          </a:p>
          <a:p>
            <a:endParaRPr lang="nl-NL" dirty="0">
              <a:solidFill>
                <a:srgbClr val="7030A0"/>
              </a:solidFill>
            </a:endParaRPr>
          </a:p>
          <a:p>
            <a:r>
              <a:rPr lang="nl-NL" dirty="0" smtClean="0">
                <a:solidFill>
                  <a:srgbClr val="7030A0"/>
                </a:solidFill>
              </a:rPr>
              <a:t>Ook is </a:t>
            </a:r>
            <a:r>
              <a:rPr lang="nl-NL" dirty="0" smtClean="0">
                <a:solidFill>
                  <a:srgbClr val="7030A0"/>
                </a:solidFill>
              </a:rPr>
              <a:t>het verwaaien van het geluid belangrijker geworden. Ver van de snelweg is het basisgeluid nog aanwezig. Het zou goed zijn uit te zoeken, of bij een hogere </a:t>
            </a:r>
            <a:r>
              <a:rPr lang="nl-NL" dirty="0" smtClean="0">
                <a:solidFill>
                  <a:srgbClr val="7030A0"/>
                </a:solidFill>
              </a:rPr>
              <a:t>bronafgifte </a:t>
            </a:r>
            <a:r>
              <a:rPr lang="nl-NL" dirty="0" smtClean="0">
                <a:solidFill>
                  <a:srgbClr val="7030A0"/>
                </a:solidFill>
              </a:rPr>
              <a:t>(bv. </a:t>
            </a:r>
            <a:r>
              <a:rPr lang="nl-NL" dirty="0" smtClean="0">
                <a:solidFill>
                  <a:srgbClr val="7030A0"/>
                </a:solidFill>
              </a:rPr>
              <a:t>100 dB </a:t>
            </a:r>
            <a:r>
              <a:rPr lang="nl-NL" dirty="0" smtClean="0">
                <a:solidFill>
                  <a:srgbClr val="7030A0"/>
                </a:solidFill>
              </a:rPr>
              <a:t>aan de </a:t>
            </a:r>
            <a:r>
              <a:rPr lang="nl-NL" dirty="0" smtClean="0">
                <a:solidFill>
                  <a:srgbClr val="7030A0"/>
                </a:solidFill>
              </a:rPr>
              <a:t>snelweg) deze </a:t>
            </a:r>
            <a:r>
              <a:rPr lang="nl-NL" dirty="0" smtClean="0">
                <a:solidFill>
                  <a:srgbClr val="7030A0"/>
                </a:solidFill>
              </a:rPr>
              <a:t>uitstralingskarakteristieken ook </a:t>
            </a:r>
            <a:r>
              <a:rPr lang="nl-NL" dirty="0" smtClean="0">
                <a:solidFill>
                  <a:srgbClr val="7030A0"/>
                </a:solidFill>
              </a:rPr>
              <a:t>mee veranderen</a:t>
            </a:r>
            <a:r>
              <a:rPr lang="nl-NL" dirty="0" smtClean="0">
                <a:solidFill>
                  <a:srgbClr val="7030A0"/>
                </a:solidFill>
              </a:rPr>
              <a:t>.</a:t>
            </a:r>
            <a:endParaRPr lang="nl-NL" dirty="0">
              <a:solidFill>
                <a:srgbClr val="7030A0"/>
              </a:solidFill>
            </a:endParaRPr>
          </a:p>
        </p:txBody>
      </p:sp>
    </p:spTree>
    <p:extLst>
      <p:ext uri="{BB962C8B-B14F-4D97-AF65-F5344CB8AC3E}">
        <p14:creationId xmlns:p14="http://schemas.microsoft.com/office/powerpoint/2010/main" val="42804596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16" y="-1847"/>
            <a:ext cx="12192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1921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971600" y="1772816"/>
            <a:ext cx="7056784" cy="4524315"/>
          </a:xfrm>
          <a:prstGeom prst="rect">
            <a:avLst/>
          </a:prstGeom>
          <a:noFill/>
        </p:spPr>
        <p:txBody>
          <a:bodyPr wrap="square" rtlCol="0">
            <a:spAutoFit/>
          </a:bodyPr>
          <a:lstStyle/>
          <a:p>
            <a:r>
              <a:rPr lang="nl-NL" dirty="0" smtClean="0">
                <a:solidFill>
                  <a:srgbClr val="7030A0"/>
                </a:solidFill>
              </a:rPr>
              <a:t>Naast geluid produceert de </a:t>
            </a:r>
            <a:r>
              <a:rPr lang="nl-NL" dirty="0" err="1" smtClean="0">
                <a:solidFill>
                  <a:srgbClr val="7030A0"/>
                </a:solidFill>
              </a:rPr>
              <a:t>betuwe</a:t>
            </a:r>
            <a:r>
              <a:rPr lang="nl-NL" dirty="0" smtClean="0">
                <a:solidFill>
                  <a:srgbClr val="7030A0"/>
                </a:solidFill>
              </a:rPr>
              <a:t> corridor veel fijnstof. Niet alleen </a:t>
            </a:r>
            <a:r>
              <a:rPr lang="nl-NL" dirty="0" smtClean="0">
                <a:solidFill>
                  <a:srgbClr val="7030A0"/>
                </a:solidFill>
              </a:rPr>
              <a:t>van </a:t>
            </a:r>
            <a:r>
              <a:rPr lang="nl-NL" dirty="0" smtClean="0">
                <a:solidFill>
                  <a:srgbClr val="7030A0"/>
                </a:solidFill>
              </a:rPr>
              <a:t>de uitlaatgassen van de </a:t>
            </a:r>
            <a:r>
              <a:rPr lang="nl-NL" dirty="0" smtClean="0">
                <a:solidFill>
                  <a:srgbClr val="7030A0"/>
                </a:solidFill>
              </a:rPr>
              <a:t>auto's.  Er is ook </a:t>
            </a:r>
            <a:r>
              <a:rPr lang="nl-NL" dirty="0" smtClean="0">
                <a:solidFill>
                  <a:srgbClr val="7030A0"/>
                </a:solidFill>
              </a:rPr>
              <a:t>de Betuwelijn waarover per dag een kolentrein rijdt, die een aanzienlijke bijdrage aan de neerslag verzorgt</a:t>
            </a:r>
            <a:r>
              <a:rPr lang="nl-NL" dirty="0" smtClean="0">
                <a:solidFill>
                  <a:srgbClr val="7030A0"/>
                </a:solidFill>
              </a:rPr>
              <a:t>. ( zie de foto, er zijn geen meetgegevens bekend).</a:t>
            </a:r>
          </a:p>
          <a:p>
            <a:endParaRPr lang="nl-NL" dirty="0" smtClean="0">
              <a:solidFill>
                <a:srgbClr val="7030A0"/>
              </a:solidFill>
            </a:endParaRPr>
          </a:p>
          <a:p>
            <a:r>
              <a:rPr lang="nl-NL" dirty="0" smtClean="0">
                <a:solidFill>
                  <a:srgbClr val="7030A0"/>
                </a:solidFill>
              </a:rPr>
              <a:t>Dit is een onderwerp wat wordt doodgezwegen maar wel een negatief effect op het dorp heeft. We hebben allemaal zwarte neerslag op de vensterbanken en de terrassen. Dat komt ook van de kolentreinen die onafgedekt over het spoor rijden. De kolenstof is veel op warme droge dagen in de zomer, op andere dagen zie je het minder maar het is er wel.</a:t>
            </a:r>
          </a:p>
          <a:p>
            <a:endParaRPr lang="nl-NL" dirty="0">
              <a:solidFill>
                <a:srgbClr val="7030A0"/>
              </a:solidFill>
            </a:endParaRPr>
          </a:p>
          <a:p>
            <a:r>
              <a:rPr lang="nl-NL" dirty="0" smtClean="0">
                <a:solidFill>
                  <a:srgbClr val="7030A0"/>
                </a:solidFill>
              </a:rPr>
              <a:t>Voor vrachtwagens is een afdekking voor afgevallen en verwaaide lading verplicht maar niet voor treinen (Lobby NS).</a:t>
            </a:r>
          </a:p>
          <a:p>
            <a:endParaRPr lang="nl-NL" dirty="0">
              <a:solidFill>
                <a:srgbClr val="7030A0"/>
              </a:solidFill>
            </a:endParaRPr>
          </a:p>
          <a:p>
            <a:r>
              <a:rPr lang="nl-NL" dirty="0" smtClean="0">
                <a:solidFill>
                  <a:srgbClr val="7030A0"/>
                </a:solidFill>
              </a:rPr>
              <a:t>Overigens zouden er op de Betuwe lijn geen diesel </a:t>
            </a:r>
            <a:r>
              <a:rPr lang="nl-NL" dirty="0" smtClean="0">
                <a:solidFill>
                  <a:srgbClr val="7030A0"/>
                </a:solidFill>
              </a:rPr>
              <a:t>locomotieven rijden</a:t>
            </a:r>
            <a:r>
              <a:rPr lang="nl-NL" dirty="0" smtClean="0">
                <a:solidFill>
                  <a:srgbClr val="7030A0"/>
                </a:solidFill>
              </a:rPr>
              <a:t>, maar dat gebeurd </a:t>
            </a:r>
            <a:r>
              <a:rPr lang="nl-NL" dirty="0" smtClean="0">
                <a:solidFill>
                  <a:srgbClr val="7030A0"/>
                </a:solidFill>
              </a:rPr>
              <a:t>regelmatig. Ook dez</a:t>
            </a:r>
            <a:r>
              <a:rPr lang="nl-NL" dirty="0" smtClean="0">
                <a:solidFill>
                  <a:srgbClr val="7030A0"/>
                </a:solidFill>
              </a:rPr>
              <a:t>e locs stoten veel fijnstof uit.</a:t>
            </a:r>
            <a:endParaRPr lang="nl-NL" dirty="0">
              <a:solidFill>
                <a:srgbClr val="7030A0"/>
              </a:solidFill>
            </a:endParaRPr>
          </a:p>
        </p:txBody>
      </p:sp>
    </p:spTree>
    <p:extLst>
      <p:ext uri="{BB962C8B-B14F-4D97-AF65-F5344CB8AC3E}">
        <p14:creationId xmlns:p14="http://schemas.microsoft.com/office/powerpoint/2010/main" val="24382523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4005064"/>
            <a:ext cx="3797208" cy="2532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7" y="0"/>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5076056" y="908720"/>
            <a:ext cx="3816424" cy="369332"/>
          </a:xfrm>
          <a:prstGeom prst="rect">
            <a:avLst/>
          </a:prstGeom>
          <a:noFill/>
        </p:spPr>
        <p:txBody>
          <a:bodyPr wrap="square" rtlCol="0">
            <a:spAutoFit/>
          </a:bodyPr>
          <a:lstStyle/>
          <a:p>
            <a:r>
              <a:rPr lang="nl-NL" dirty="0" smtClean="0"/>
              <a:t>Fijnstof: Steenkolen </a:t>
            </a:r>
            <a:endParaRPr lang="nl-NL"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3081" y="1308242"/>
            <a:ext cx="3462374" cy="229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3878998"/>
            <a:ext cx="2952328" cy="2210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319532" y="6168440"/>
            <a:ext cx="2884316" cy="369332"/>
          </a:xfrm>
          <a:prstGeom prst="rect">
            <a:avLst/>
          </a:prstGeom>
        </p:spPr>
        <p:txBody>
          <a:bodyPr wrap="none">
            <a:spAutoFit/>
          </a:bodyPr>
          <a:lstStyle/>
          <a:p>
            <a:r>
              <a:rPr lang="nl-NL" b="1" dirty="0"/>
              <a:t>Wetgeving afvallende lading</a:t>
            </a:r>
            <a:endParaRPr lang="nl-NL" dirty="0"/>
          </a:p>
        </p:txBody>
      </p:sp>
    </p:spTree>
    <p:extLst>
      <p:ext uri="{BB962C8B-B14F-4D97-AF65-F5344CB8AC3E}">
        <p14:creationId xmlns:p14="http://schemas.microsoft.com/office/powerpoint/2010/main" val="5017974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2" y="332656"/>
            <a:ext cx="9274764"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806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899592" y="2132856"/>
            <a:ext cx="7776864" cy="3970318"/>
          </a:xfrm>
          <a:prstGeom prst="rect">
            <a:avLst/>
          </a:prstGeom>
          <a:noFill/>
        </p:spPr>
        <p:txBody>
          <a:bodyPr wrap="square" rtlCol="0">
            <a:spAutoFit/>
          </a:bodyPr>
          <a:lstStyle/>
          <a:p>
            <a:pPr algn="ctr"/>
            <a:r>
              <a:rPr lang="nl-NL" sz="3600" b="1" dirty="0" smtClean="0">
                <a:solidFill>
                  <a:schemeClr val="accent6">
                    <a:lumMod val="50000"/>
                  </a:schemeClr>
                </a:solidFill>
              </a:rPr>
              <a:t>Wat kunnen we er aan doen</a:t>
            </a:r>
            <a:endParaRPr lang="nl-NL" sz="2000" b="1" dirty="0" smtClean="0"/>
          </a:p>
          <a:p>
            <a:pPr marL="571500" indent="-571500">
              <a:buFont typeface="Arial" panose="020B0604020202020204" pitchFamily="34" charset="0"/>
              <a:buChar char="•"/>
            </a:pPr>
            <a:r>
              <a:rPr lang="nl-NL" sz="2000" b="1" dirty="0" smtClean="0"/>
              <a:t>Aandacht via de Gemeente</a:t>
            </a:r>
          </a:p>
          <a:p>
            <a:pPr marL="571500" indent="-571500">
              <a:buFont typeface="Arial" panose="020B0604020202020204" pitchFamily="34" charset="0"/>
              <a:buChar char="•"/>
            </a:pPr>
            <a:r>
              <a:rPr lang="nl-NL" sz="2000" b="1" dirty="0" smtClean="0"/>
              <a:t>Aandacht via de RWS</a:t>
            </a:r>
          </a:p>
          <a:p>
            <a:pPr marL="571500" indent="-571500">
              <a:buFont typeface="Arial" panose="020B0604020202020204" pitchFamily="34" charset="0"/>
              <a:buChar char="•"/>
            </a:pPr>
            <a:r>
              <a:rPr lang="nl-NL" sz="2000" b="1" dirty="0" smtClean="0"/>
              <a:t>Aandacht vis de politiek</a:t>
            </a:r>
          </a:p>
          <a:p>
            <a:pPr marL="571500" indent="-571500">
              <a:buFont typeface="Arial" panose="020B0604020202020204" pitchFamily="34" charset="0"/>
              <a:buChar char="•"/>
            </a:pPr>
            <a:endParaRPr lang="nl-NL" sz="2000" b="1" dirty="0"/>
          </a:p>
          <a:p>
            <a:pPr marL="571500" indent="-571500">
              <a:buFont typeface="Arial" panose="020B0604020202020204" pitchFamily="34" charset="0"/>
              <a:buChar char="•"/>
            </a:pPr>
            <a:r>
              <a:rPr lang="nl-NL" sz="2000" b="1" dirty="0" smtClean="0"/>
              <a:t>Procedures bij infra- verandering </a:t>
            </a:r>
            <a:r>
              <a:rPr lang="nl-NL" sz="2000" b="1" dirty="0" err="1" smtClean="0"/>
              <a:t>beinvloeden</a:t>
            </a:r>
            <a:endParaRPr lang="nl-NL" sz="2000" b="1" dirty="0" smtClean="0"/>
          </a:p>
          <a:p>
            <a:pPr marL="571500" indent="-571500">
              <a:buFont typeface="Arial" panose="020B0604020202020204" pitchFamily="34" charset="0"/>
              <a:buChar char="•"/>
            </a:pPr>
            <a:r>
              <a:rPr lang="nl-NL" sz="2000" b="1" dirty="0" smtClean="0"/>
              <a:t>Procedures via aanpassingen van regelingen </a:t>
            </a:r>
            <a:r>
              <a:rPr lang="nl-NL" sz="2000" b="1" dirty="0" err="1" smtClean="0"/>
              <a:t>beinvloeden</a:t>
            </a:r>
            <a:endParaRPr lang="nl-NL" sz="2000" b="1" dirty="0" smtClean="0"/>
          </a:p>
          <a:p>
            <a:pPr marL="571500" indent="-571500">
              <a:buFont typeface="Arial" panose="020B0604020202020204" pitchFamily="34" charset="0"/>
              <a:buChar char="•"/>
            </a:pPr>
            <a:r>
              <a:rPr lang="nl-NL" sz="2000" b="1" dirty="0" smtClean="0"/>
              <a:t>Aanpak van de kolentrein problematiek via de politiek</a:t>
            </a:r>
          </a:p>
          <a:p>
            <a:pPr marL="571500" indent="-571500">
              <a:buFont typeface="Arial" panose="020B0604020202020204" pitchFamily="34" charset="0"/>
              <a:buChar char="•"/>
            </a:pPr>
            <a:endParaRPr lang="nl-NL" sz="2000" b="1" dirty="0"/>
          </a:p>
          <a:p>
            <a:pPr marL="571500" indent="-571500">
              <a:buFont typeface="Arial" panose="020B0604020202020204" pitchFamily="34" charset="0"/>
              <a:buChar char="•"/>
            </a:pPr>
            <a:r>
              <a:rPr lang="nl-NL" sz="2000" b="1" dirty="0" smtClean="0"/>
              <a:t>Een extra geluidscherm bij het dorp voor de A15</a:t>
            </a:r>
          </a:p>
          <a:p>
            <a:pPr marL="571500" indent="-571500">
              <a:buFont typeface="Arial" panose="020B0604020202020204" pitchFamily="34" charset="0"/>
              <a:buChar char="•"/>
            </a:pPr>
            <a:endParaRPr lang="nl-NL" sz="3600" b="1" dirty="0" smtClean="0"/>
          </a:p>
        </p:txBody>
      </p:sp>
    </p:spTree>
    <p:extLst>
      <p:ext uri="{BB962C8B-B14F-4D97-AF65-F5344CB8AC3E}">
        <p14:creationId xmlns:p14="http://schemas.microsoft.com/office/powerpoint/2010/main" val="314156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1115616" y="1988840"/>
            <a:ext cx="7056784" cy="4801314"/>
          </a:xfrm>
          <a:prstGeom prst="rect">
            <a:avLst/>
          </a:prstGeom>
          <a:noFill/>
        </p:spPr>
        <p:txBody>
          <a:bodyPr wrap="square" rtlCol="0">
            <a:spAutoFit/>
          </a:bodyPr>
          <a:lstStyle/>
          <a:p>
            <a:r>
              <a:rPr lang="nl-NL" b="1" dirty="0" smtClean="0">
                <a:solidFill>
                  <a:srgbClr val="7030A0"/>
                </a:solidFill>
              </a:rPr>
              <a:t>Situatie 2024:</a:t>
            </a:r>
          </a:p>
          <a:p>
            <a:endParaRPr lang="nl-NL" b="1" dirty="0">
              <a:solidFill>
                <a:srgbClr val="7030A0"/>
              </a:solidFill>
            </a:endParaRPr>
          </a:p>
          <a:p>
            <a:r>
              <a:rPr lang="nl-NL" b="1" dirty="0" smtClean="0">
                <a:solidFill>
                  <a:srgbClr val="7030A0"/>
                </a:solidFill>
              </a:rPr>
              <a:t>. </a:t>
            </a:r>
            <a:r>
              <a:rPr lang="nl-NL" dirty="0" smtClean="0">
                <a:solidFill>
                  <a:srgbClr val="7030A0"/>
                </a:solidFill>
              </a:rPr>
              <a:t>Er lijken geen ontwikkelingen te zijn</a:t>
            </a:r>
          </a:p>
          <a:p>
            <a:r>
              <a:rPr lang="nl-NL" dirty="0" smtClean="0">
                <a:solidFill>
                  <a:srgbClr val="7030A0"/>
                </a:solidFill>
              </a:rPr>
              <a:t>. Het verkeer wordt steeds drukker</a:t>
            </a:r>
          </a:p>
          <a:p>
            <a:r>
              <a:rPr lang="nl-NL" dirty="0" smtClean="0">
                <a:solidFill>
                  <a:srgbClr val="7030A0"/>
                </a:solidFill>
              </a:rPr>
              <a:t>. Enige politieke druk om traject te herzien</a:t>
            </a:r>
          </a:p>
          <a:p>
            <a:r>
              <a:rPr lang="nl-NL" dirty="0" smtClean="0">
                <a:solidFill>
                  <a:srgbClr val="7030A0"/>
                </a:solidFill>
              </a:rPr>
              <a:t>. Veel ongelukken op het te smalle traject</a:t>
            </a:r>
          </a:p>
          <a:p>
            <a:r>
              <a:rPr lang="nl-NL" dirty="0" smtClean="0">
                <a:solidFill>
                  <a:srgbClr val="7030A0"/>
                </a:solidFill>
              </a:rPr>
              <a:t>. De geluidsoverlast wordt steeds meer ervaren door de dorpsbewoners</a:t>
            </a:r>
          </a:p>
          <a:p>
            <a:r>
              <a:rPr lang="nl-NL" dirty="0" smtClean="0">
                <a:solidFill>
                  <a:srgbClr val="7030A0"/>
                </a:solidFill>
              </a:rPr>
              <a:t>    ( </a:t>
            </a:r>
            <a:r>
              <a:rPr lang="nl-NL" dirty="0" err="1" smtClean="0">
                <a:solidFill>
                  <a:srgbClr val="7030A0"/>
                </a:solidFill>
              </a:rPr>
              <a:t>enquete</a:t>
            </a:r>
            <a:r>
              <a:rPr lang="nl-NL" dirty="0" smtClean="0">
                <a:solidFill>
                  <a:srgbClr val="7030A0"/>
                </a:solidFill>
              </a:rPr>
              <a:t> 2002 50% last zal nu hoger liggen).</a:t>
            </a:r>
          </a:p>
          <a:p>
            <a:r>
              <a:rPr lang="nl-NL" dirty="0" smtClean="0">
                <a:solidFill>
                  <a:srgbClr val="7030A0"/>
                </a:solidFill>
              </a:rPr>
              <a:t>. De geluidsbelasting langs de A15 is nog steeds veel hoger dan 80 dB</a:t>
            </a:r>
          </a:p>
          <a:p>
            <a:r>
              <a:rPr lang="nl-NL" dirty="0" smtClean="0">
                <a:solidFill>
                  <a:srgbClr val="7030A0"/>
                </a:solidFill>
              </a:rPr>
              <a:t>   blijkt uit ad hoc metingen</a:t>
            </a:r>
          </a:p>
          <a:p>
            <a:r>
              <a:rPr lang="nl-NL" dirty="0" smtClean="0">
                <a:solidFill>
                  <a:srgbClr val="7030A0"/>
                </a:solidFill>
              </a:rPr>
              <a:t>. De nut en noodzaakdiscussie van RWS zal wel afgerond zijn, nagaan in</a:t>
            </a:r>
          </a:p>
          <a:p>
            <a:r>
              <a:rPr lang="nl-NL" dirty="0" smtClean="0">
                <a:solidFill>
                  <a:srgbClr val="7030A0"/>
                </a:solidFill>
              </a:rPr>
              <a:t>   welke fase de voorbereidingen daar nu zijn</a:t>
            </a:r>
          </a:p>
          <a:p>
            <a:r>
              <a:rPr lang="nl-NL" dirty="0" smtClean="0">
                <a:solidFill>
                  <a:srgbClr val="7030A0"/>
                </a:solidFill>
              </a:rPr>
              <a:t>.  de gemeente heeft in 2016 toezeggingen gedaan ( we pakken dit traject</a:t>
            </a:r>
          </a:p>
          <a:p>
            <a:r>
              <a:rPr lang="nl-NL" dirty="0" smtClean="0">
                <a:solidFill>
                  <a:srgbClr val="7030A0"/>
                </a:solidFill>
              </a:rPr>
              <a:t>   op) die niet zijn uitgekomen.</a:t>
            </a:r>
            <a:endParaRPr lang="nl-NL" dirty="0" smtClean="0">
              <a:solidFill>
                <a:srgbClr val="7030A0"/>
              </a:solidFill>
            </a:endParaRPr>
          </a:p>
          <a:p>
            <a:pPr marL="285750" indent="-285750">
              <a:buFont typeface="Arial" panose="020B0604020202020204" pitchFamily="34" charset="0"/>
              <a:buChar char="•"/>
            </a:pPr>
            <a:endParaRPr lang="nl-NL" dirty="0" smtClean="0">
              <a:solidFill>
                <a:srgbClr val="7030A0"/>
              </a:solidFill>
            </a:endParaRPr>
          </a:p>
          <a:p>
            <a:endParaRPr lang="nl-NL" dirty="0">
              <a:solidFill>
                <a:prstClr val="black"/>
              </a:solidFill>
            </a:endParaRPr>
          </a:p>
          <a:p>
            <a:r>
              <a:rPr lang="nl-NL" dirty="0" smtClean="0">
                <a:solidFill>
                  <a:prstClr val="black"/>
                </a:solidFill>
              </a:rPr>
              <a:t> </a:t>
            </a:r>
            <a:endParaRPr lang="nl-NL" dirty="0">
              <a:solidFill>
                <a:prstClr val="black"/>
              </a:solidFill>
            </a:endParaRPr>
          </a:p>
        </p:txBody>
      </p:sp>
    </p:spTree>
    <p:extLst>
      <p:ext uri="{BB962C8B-B14F-4D97-AF65-F5344CB8AC3E}">
        <p14:creationId xmlns:p14="http://schemas.microsoft.com/office/powerpoint/2010/main" val="33258892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899592" y="2132856"/>
            <a:ext cx="7776864" cy="3108543"/>
          </a:xfrm>
          <a:prstGeom prst="rect">
            <a:avLst/>
          </a:prstGeom>
          <a:noFill/>
        </p:spPr>
        <p:txBody>
          <a:bodyPr wrap="square" rtlCol="0">
            <a:spAutoFit/>
          </a:bodyPr>
          <a:lstStyle/>
          <a:p>
            <a:pPr algn="ctr"/>
            <a:r>
              <a:rPr lang="nl-NL" sz="3600" b="1" dirty="0" smtClean="0">
                <a:solidFill>
                  <a:schemeClr val="accent6">
                    <a:lumMod val="50000"/>
                  </a:schemeClr>
                </a:solidFill>
              </a:rPr>
              <a:t>Moeten we dit wel gaan doen</a:t>
            </a:r>
            <a:endParaRPr lang="nl-NL" sz="2000" b="1" dirty="0" smtClean="0"/>
          </a:p>
          <a:p>
            <a:pPr marL="571500" indent="-571500">
              <a:buFont typeface="Arial" panose="020B0604020202020204" pitchFamily="34" charset="0"/>
              <a:buChar char="•"/>
            </a:pPr>
            <a:r>
              <a:rPr lang="nl-NL" sz="2000" b="1" dirty="0" smtClean="0"/>
              <a:t>Kost heel veel tijd en inzet</a:t>
            </a:r>
          </a:p>
          <a:p>
            <a:pPr marL="571500" indent="-571500">
              <a:buFont typeface="Arial" panose="020B0604020202020204" pitchFamily="34" charset="0"/>
              <a:buChar char="•"/>
            </a:pPr>
            <a:r>
              <a:rPr lang="nl-NL" sz="2000" b="1" dirty="0" smtClean="0"/>
              <a:t>Gaat ook kosten met zich meebrengen</a:t>
            </a:r>
          </a:p>
          <a:p>
            <a:pPr marL="571500" indent="-571500">
              <a:buFont typeface="Arial" panose="020B0604020202020204" pitchFamily="34" charset="0"/>
              <a:buChar char="•"/>
            </a:pPr>
            <a:r>
              <a:rPr lang="nl-NL" sz="2000" b="1" dirty="0" smtClean="0"/>
              <a:t>Een nieuwe werkvorm met de Gemeente Buren is noodzakelijk</a:t>
            </a:r>
          </a:p>
          <a:p>
            <a:pPr marL="571500" indent="-571500">
              <a:buFont typeface="Arial" panose="020B0604020202020204" pitchFamily="34" charset="0"/>
              <a:buChar char="•"/>
            </a:pPr>
            <a:r>
              <a:rPr lang="nl-NL" sz="2000" b="1" dirty="0" smtClean="0"/>
              <a:t>Rechtstreeks contact met de RWS is moeilijk</a:t>
            </a:r>
          </a:p>
          <a:p>
            <a:pPr marL="571500" indent="-571500">
              <a:buFont typeface="Arial" panose="020B0604020202020204" pitchFamily="34" charset="0"/>
              <a:buChar char="•"/>
            </a:pPr>
            <a:endParaRPr lang="nl-NL" sz="2000" b="1" dirty="0"/>
          </a:p>
          <a:p>
            <a:pPr marL="571500" indent="-571500">
              <a:buFont typeface="Arial" panose="020B0604020202020204" pitchFamily="34" charset="0"/>
              <a:buChar char="•"/>
            </a:pPr>
            <a:r>
              <a:rPr lang="nl-NL" sz="2000" b="1" dirty="0" smtClean="0"/>
              <a:t>Het is een meer jaren traject</a:t>
            </a:r>
          </a:p>
          <a:p>
            <a:pPr marL="571500" indent="-571500">
              <a:buFont typeface="Arial" panose="020B0604020202020204" pitchFamily="34" charset="0"/>
              <a:buChar char="•"/>
            </a:pPr>
            <a:r>
              <a:rPr lang="nl-NL" sz="2000" b="1" dirty="0" smtClean="0"/>
              <a:t>Alleen als ons dorp hier achter staat.</a:t>
            </a:r>
          </a:p>
          <a:p>
            <a:pPr marL="571500" indent="-571500">
              <a:buFont typeface="Arial" panose="020B0604020202020204" pitchFamily="34" charset="0"/>
              <a:buChar char="•"/>
            </a:pPr>
            <a:endParaRPr lang="nl-NL" sz="2000" b="1" dirty="0"/>
          </a:p>
        </p:txBody>
      </p:sp>
    </p:spTree>
    <p:extLst>
      <p:ext uri="{BB962C8B-B14F-4D97-AF65-F5344CB8AC3E}">
        <p14:creationId xmlns:p14="http://schemas.microsoft.com/office/powerpoint/2010/main" val="34699391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899592" y="1891620"/>
            <a:ext cx="7776864" cy="5016758"/>
          </a:xfrm>
          <a:prstGeom prst="rect">
            <a:avLst/>
          </a:prstGeom>
          <a:noFill/>
        </p:spPr>
        <p:txBody>
          <a:bodyPr wrap="square" rtlCol="0">
            <a:spAutoFit/>
          </a:bodyPr>
          <a:lstStyle/>
          <a:p>
            <a:pPr marL="571500" indent="-571500">
              <a:buFont typeface="Arial" panose="020B0604020202020204" pitchFamily="34" charset="0"/>
              <a:buChar char="•"/>
            </a:pPr>
            <a:r>
              <a:rPr lang="nl-NL" sz="3600" b="1" dirty="0" smtClean="0">
                <a:solidFill>
                  <a:srgbClr val="7030A0"/>
                </a:solidFill>
              </a:rPr>
              <a:t>We moeten dit wel gaan doen</a:t>
            </a:r>
          </a:p>
          <a:p>
            <a:pPr marL="571500" indent="-571500">
              <a:buFont typeface="Arial" panose="020B0604020202020204" pitchFamily="34" charset="0"/>
              <a:buChar char="•"/>
            </a:pPr>
            <a:r>
              <a:rPr lang="nl-NL" sz="2000" dirty="0" smtClean="0">
                <a:solidFill>
                  <a:srgbClr val="7030A0"/>
                </a:solidFill>
              </a:rPr>
              <a:t>Er komt </a:t>
            </a:r>
            <a:r>
              <a:rPr lang="nl-NL" sz="2000" dirty="0" smtClean="0">
                <a:solidFill>
                  <a:srgbClr val="7030A0"/>
                </a:solidFill>
              </a:rPr>
              <a:t>naar verwachting </a:t>
            </a:r>
            <a:r>
              <a:rPr lang="nl-NL" sz="2000" dirty="0" smtClean="0">
                <a:solidFill>
                  <a:srgbClr val="7030A0"/>
                </a:solidFill>
              </a:rPr>
              <a:t>toch een herziening van de A15 tot stand</a:t>
            </a:r>
          </a:p>
          <a:p>
            <a:pPr marL="571500" indent="-571500">
              <a:buFont typeface="Arial" panose="020B0604020202020204" pitchFamily="34" charset="0"/>
              <a:buChar char="•"/>
            </a:pPr>
            <a:r>
              <a:rPr lang="nl-NL" sz="2000" dirty="0" smtClean="0">
                <a:solidFill>
                  <a:srgbClr val="7030A0"/>
                </a:solidFill>
              </a:rPr>
              <a:t>Als we een geluidwerende voorziening krijgen gaat dit heel veel geld kosten</a:t>
            </a:r>
          </a:p>
          <a:p>
            <a:pPr marL="571500" indent="-571500">
              <a:buFont typeface="Arial" panose="020B0604020202020204" pitchFamily="34" charset="0"/>
              <a:buChar char="•"/>
            </a:pPr>
            <a:r>
              <a:rPr lang="nl-NL" sz="2000" dirty="0" smtClean="0">
                <a:solidFill>
                  <a:srgbClr val="7030A0"/>
                </a:solidFill>
              </a:rPr>
              <a:t>Dat komt er alleen als dat in de voortrajecten (nut en noodzaak, trajectkeuze, </a:t>
            </a:r>
            <a:r>
              <a:rPr lang="nl-NL" sz="2000" dirty="0" err="1" smtClean="0">
                <a:solidFill>
                  <a:srgbClr val="7030A0"/>
                </a:solidFill>
              </a:rPr>
              <a:t>Mer</a:t>
            </a:r>
            <a:r>
              <a:rPr lang="nl-NL" sz="2000" dirty="0" smtClean="0">
                <a:solidFill>
                  <a:srgbClr val="7030A0"/>
                </a:solidFill>
              </a:rPr>
              <a:t> en overleg met overheden ) verankerd is en dat is nu niet het geval</a:t>
            </a:r>
          </a:p>
          <a:p>
            <a:pPr marL="571500" indent="-571500">
              <a:buFont typeface="Arial" panose="020B0604020202020204" pitchFamily="34" charset="0"/>
              <a:buChar char="•"/>
            </a:pPr>
            <a:r>
              <a:rPr lang="nl-NL" sz="2000" dirty="0" smtClean="0">
                <a:solidFill>
                  <a:srgbClr val="7030A0"/>
                </a:solidFill>
              </a:rPr>
              <a:t>Zonder vragen zeker overgeslagen blijkt ook uit het </a:t>
            </a:r>
            <a:r>
              <a:rPr lang="nl-NL" sz="2000" smtClean="0">
                <a:solidFill>
                  <a:srgbClr val="7030A0"/>
                </a:solidFill>
              </a:rPr>
              <a:t>vorige Tracébesluit, </a:t>
            </a:r>
            <a:r>
              <a:rPr lang="nl-NL" sz="2000" dirty="0" smtClean="0">
                <a:solidFill>
                  <a:srgbClr val="7030A0"/>
                </a:solidFill>
              </a:rPr>
              <a:t>waarin met name de Provincie een laakbare rol heeft gespeeld</a:t>
            </a:r>
          </a:p>
          <a:p>
            <a:pPr marL="571500" indent="-571500">
              <a:buFont typeface="Arial" panose="020B0604020202020204" pitchFamily="34" charset="0"/>
              <a:buChar char="•"/>
            </a:pPr>
            <a:r>
              <a:rPr lang="nl-NL" sz="2000" dirty="0" smtClean="0">
                <a:solidFill>
                  <a:srgbClr val="7030A0"/>
                </a:solidFill>
              </a:rPr>
              <a:t>De gemeente kan een nieuwe planologische situatie veroorzaken samen met Tiel om dit af te dwingen bij de RWS</a:t>
            </a:r>
          </a:p>
          <a:p>
            <a:pPr marL="571500" indent="-571500">
              <a:buFont typeface="Arial" panose="020B0604020202020204" pitchFamily="34" charset="0"/>
              <a:buChar char="•"/>
            </a:pPr>
            <a:endParaRPr lang="nl-NL" sz="2000" dirty="0" smtClean="0">
              <a:solidFill>
                <a:srgbClr val="7030A0"/>
              </a:solidFill>
            </a:endParaRPr>
          </a:p>
          <a:p>
            <a:pPr marL="571500" indent="-571500">
              <a:buFont typeface="Arial" panose="020B0604020202020204" pitchFamily="34" charset="0"/>
              <a:buChar char="•"/>
            </a:pPr>
            <a:r>
              <a:rPr lang="nl-NL" sz="2000" dirty="0" smtClean="0">
                <a:solidFill>
                  <a:srgbClr val="7030A0"/>
                </a:solidFill>
              </a:rPr>
              <a:t>De Bewoners hebben echt last van geluid en fijnstof.</a:t>
            </a:r>
          </a:p>
          <a:p>
            <a:pPr marL="571500" indent="-571500">
              <a:buFont typeface="Arial" panose="020B0604020202020204" pitchFamily="34" charset="0"/>
              <a:buChar char="•"/>
            </a:pPr>
            <a:endParaRPr lang="nl-NL" sz="2400" b="1" dirty="0">
              <a:solidFill>
                <a:srgbClr val="7030A0"/>
              </a:solidFill>
            </a:endParaRPr>
          </a:p>
        </p:txBody>
      </p:sp>
    </p:spTree>
    <p:extLst>
      <p:ext uri="{BB962C8B-B14F-4D97-AF65-F5344CB8AC3E}">
        <p14:creationId xmlns:p14="http://schemas.microsoft.com/office/powerpoint/2010/main" val="1148700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vak 1"/>
          <p:cNvSpPr txBox="1"/>
          <p:nvPr/>
        </p:nvSpPr>
        <p:spPr>
          <a:xfrm>
            <a:off x="539552" y="1891620"/>
            <a:ext cx="8208912" cy="369332"/>
          </a:xfrm>
          <a:prstGeom prst="rect">
            <a:avLst/>
          </a:prstGeom>
          <a:noFill/>
        </p:spPr>
        <p:txBody>
          <a:bodyPr wrap="square" rtlCol="0">
            <a:spAutoFit/>
          </a:bodyPr>
          <a:lstStyle/>
          <a:p>
            <a:endParaRPr lang="nl-NL" dirty="0"/>
          </a:p>
        </p:txBody>
      </p:sp>
      <p:sp>
        <p:nvSpPr>
          <p:cNvPr id="4" name="Rechthoek 3"/>
          <p:cNvSpPr/>
          <p:nvPr/>
        </p:nvSpPr>
        <p:spPr>
          <a:xfrm>
            <a:off x="1994219" y="2150150"/>
            <a:ext cx="4572000" cy="3693319"/>
          </a:xfrm>
          <a:prstGeom prst="rect">
            <a:avLst/>
          </a:prstGeom>
        </p:spPr>
        <p:txBody>
          <a:bodyPr>
            <a:spAutoFit/>
          </a:bodyPr>
          <a:lstStyle/>
          <a:p>
            <a:r>
              <a:rPr lang="nl-NL" dirty="0" smtClean="0"/>
              <a:t>Mensen ervaren geluid van vlieg-, weg-, railverkeer als hinderlijk vanaf ongeveer 45 dB.</a:t>
            </a:r>
          </a:p>
          <a:p>
            <a:endParaRPr lang="nl-NL" dirty="0"/>
          </a:p>
          <a:p>
            <a:r>
              <a:rPr lang="nl-NL" dirty="0" smtClean="0"/>
              <a:t>Bij de meeste provinciale wegen en steden ligt de belasting doorgaans tussen de 45 en 65 dB. Wanneer de belasting boven de 65 decibel uitkomt, wordt dit als zeer hinderlijk ervaren</a:t>
            </a:r>
          </a:p>
          <a:p>
            <a:endParaRPr lang="nl-NL" dirty="0"/>
          </a:p>
          <a:p>
            <a:r>
              <a:rPr lang="nl-NL" dirty="0" smtClean="0"/>
              <a:t>De grens voor woonbebouwing ligt op 63 dB</a:t>
            </a:r>
          </a:p>
          <a:p>
            <a:endParaRPr lang="nl-NL" dirty="0"/>
          </a:p>
          <a:p>
            <a:r>
              <a:rPr lang="nl-NL" dirty="0" smtClean="0"/>
              <a:t>Het </a:t>
            </a:r>
            <a:r>
              <a:rPr lang="nl-NL" dirty="0" smtClean="0"/>
              <a:t>correct meten </a:t>
            </a:r>
            <a:r>
              <a:rPr lang="nl-NL" dirty="0" smtClean="0"/>
              <a:t>van dB is </a:t>
            </a:r>
            <a:r>
              <a:rPr lang="nl-NL" dirty="0" smtClean="0"/>
              <a:t>(expres) </a:t>
            </a:r>
            <a:r>
              <a:rPr lang="nl-NL" dirty="0" smtClean="0"/>
              <a:t>heel moeilijk gemaakt</a:t>
            </a:r>
          </a:p>
          <a:p>
            <a:endParaRPr lang="nl-NL"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97" y="1820891"/>
            <a:ext cx="1828800"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5059057"/>
            <a:ext cx="2843808" cy="1695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4264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0648"/>
            <a:ext cx="8028384" cy="2061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38" y="2313988"/>
            <a:ext cx="7901136" cy="2314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56" y="4941168"/>
            <a:ext cx="8436305"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8788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648" y="-171400"/>
            <a:ext cx="1219200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988840"/>
            <a:ext cx="3237731" cy="3237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4001246" y="3742035"/>
            <a:ext cx="4824536" cy="369332"/>
          </a:xfrm>
          <a:prstGeom prst="rect">
            <a:avLst/>
          </a:prstGeom>
          <a:solidFill>
            <a:schemeClr val="bg1"/>
          </a:solidFill>
        </p:spPr>
        <p:txBody>
          <a:bodyPr wrap="square" rtlCol="0">
            <a:spAutoFit/>
          </a:bodyPr>
          <a:lstStyle/>
          <a:p>
            <a:r>
              <a:rPr lang="nl-NL" dirty="0" smtClean="0">
                <a:solidFill>
                  <a:srgbClr val="7030A0"/>
                </a:solidFill>
              </a:rPr>
              <a:t>63 DB als wettelijke grens bij woonbebouwing</a:t>
            </a:r>
            <a:endParaRPr lang="nl-NL" dirty="0">
              <a:solidFill>
                <a:srgbClr val="7030A0"/>
              </a:solidFill>
            </a:endParaRPr>
          </a:p>
        </p:txBody>
      </p:sp>
    </p:spTree>
    <p:extLst>
      <p:ext uri="{BB962C8B-B14F-4D97-AF65-F5344CB8AC3E}">
        <p14:creationId xmlns:p14="http://schemas.microsoft.com/office/powerpoint/2010/main" val="3796815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1508"/>
            <a:ext cx="6768752" cy="172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971600" y="2060848"/>
            <a:ext cx="7056784" cy="2862322"/>
          </a:xfrm>
          <a:prstGeom prst="rect">
            <a:avLst/>
          </a:prstGeom>
          <a:noFill/>
        </p:spPr>
        <p:txBody>
          <a:bodyPr wrap="square" rtlCol="0">
            <a:spAutoFit/>
          </a:bodyPr>
          <a:lstStyle/>
          <a:p>
            <a:r>
              <a:rPr lang="nl-NL" dirty="0" smtClean="0">
                <a:solidFill>
                  <a:srgbClr val="7030A0"/>
                </a:solidFill>
              </a:rPr>
              <a:t>Wat nu volgt is het rekenmodel van de Rijkswaterstaat waarmee de geluidsbelasting op de omgeving van de A15 is berekend. </a:t>
            </a:r>
          </a:p>
          <a:p>
            <a:endParaRPr lang="nl-NL" dirty="0" smtClean="0">
              <a:solidFill>
                <a:srgbClr val="7030A0"/>
              </a:solidFill>
            </a:endParaRPr>
          </a:p>
          <a:p>
            <a:r>
              <a:rPr lang="nl-NL" dirty="0" smtClean="0">
                <a:solidFill>
                  <a:srgbClr val="7030A0"/>
                </a:solidFill>
              </a:rPr>
              <a:t>Op de kaart staan stippen de kunnen worden aangeklikt om de uitkomst van de berekende geluidsdruk weer te geven.</a:t>
            </a:r>
          </a:p>
          <a:p>
            <a:endParaRPr lang="nl-NL" dirty="0" smtClean="0">
              <a:solidFill>
                <a:srgbClr val="7030A0"/>
              </a:solidFill>
            </a:endParaRPr>
          </a:p>
          <a:p>
            <a:r>
              <a:rPr lang="nl-NL" dirty="0" smtClean="0">
                <a:solidFill>
                  <a:srgbClr val="7030A0"/>
                </a:solidFill>
              </a:rPr>
              <a:t>Als je nu ieder stipje aanklikt ( en wie doet dat nu?) dan blijkt dat op wonderbaarlijke wijze de geluidsbelasting nabij Kerk-Avezaath op locatie ineens naar de wettelijke grens van 63 dB te zakken</a:t>
            </a:r>
          </a:p>
          <a:p>
            <a:r>
              <a:rPr lang="nl-NL" dirty="0" smtClean="0">
                <a:solidFill>
                  <a:srgbClr val="7030A0"/>
                </a:solidFill>
              </a:rPr>
              <a:t> </a:t>
            </a:r>
            <a:endParaRPr lang="nl-NL" dirty="0">
              <a:solidFill>
                <a:srgbClr val="7030A0"/>
              </a:solidFill>
            </a:endParaRPr>
          </a:p>
        </p:txBody>
      </p:sp>
    </p:spTree>
    <p:extLst>
      <p:ext uri="{BB962C8B-B14F-4D97-AF65-F5344CB8AC3E}">
        <p14:creationId xmlns:p14="http://schemas.microsoft.com/office/powerpoint/2010/main" val="945920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39552" y="1891620"/>
            <a:ext cx="8208912" cy="369332"/>
          </a:xfrm>
          <a:prstGeom prst="rect">
            <a:avLst/>
          </a:prstGeom>
          <a:noFill/>
        </p:spPr>
        <p:txBody>
          <a:bodyPr wrap="square" rtlCol="0">
            <a:spAutoFit/>
          </a:bodyPr>
          <a:lstStyle/>
          <a:p>
            <a:endParaRPr lang="nl-NL"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672"/>
            <a:ext cx="9105325" cy="5463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251521" y="1268760"/>
            <a:ext cx="1944216" cy="2308324"/>
          </a:xfrm>
          <a:prstGeom prst="rect">
            <a:avLst/>
          </a:prstGeom>
          <a:solidFill>
            <a:schemeClr val="bg1"/>
          </a:solidFill>
        </p:spPr>
        <p:txBody>
          <a:bodyPr wrap="square" rtlCol="0">
            <a:spAutoFit/>
          </a:bodyPr>
          <a:lstStyle/>
          <a:p>
            <a:r>
              <a:rPr lang="nl-NL" dirty="0" smtClean="0">
                <a:solidFill>
                  <a:srgbClr val="7030A0"/>
                </a:solidFill>
              </a:rPr>
              <a:t>Het model met de stippen</a:t>
            </a:r>
          </a:p>
          <a:p>
            <a:endParaRPr lang="nl-NL" dirty="0">
              <a:solidFill>
                <a:srgbClr val="7030A0"/>
              </a:solidFill>
            </a:endParaRPr>
          </a:p>
          <a:p>
            <a:r>
              <a:rPr lang="nl-NL" dirty="0" smtClean="0">
                <a:solidFill>
                  <a:srgbClr val="7030A0"/>
                </a:solidFill>
              </a:rPr>
              <a:t>Voor iedere stip is in het rekenmodel de geluidsproductie berekend</a:t>
            </a:r>
            <a:endParaRPr lang="nl-NL" dirty="0">
              <a:solidFill>
                <a:srgbClr val="7030A0"/>
              </a:solidFill>
            </a:endParaRPr>
          </a:p>
        </p:txBody>
      </p:sp>
    </p:spTree>
    <p:extLst>
      <p:ext uri="{BB962C8B-B14F-4D97-AF65-F5344CB8AC3E}">
        <p14:creationId xmlns:p14="http://schemas.microsoft.com/office/powerpoint/2010/main" val="1301783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39552" y="1891620"/>
            <a:ext cx="8208912" cy="369332"/>
          </a:xfrm>
          <a:prstGeom prst="rect">
            <a:avLst/>
          </a:prstGeom>
          <a:noFill/>
        </p:spPr>
        <p:txBody>
          <a:bodyPr wrap="square" rtlCol="0">
            <a:spAutoFit/>
          </a:bodyPr>
          <a:lstStyle/>
          <a:p>
            <a:endParaRPr lang="nl-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568" y="548680"/>
            <a:ext cx="9166796" cy="658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108520" y="1340768"/>
            <a:ext cx="1728192" cy="3416320"/>
          </a:xfrm>
          <a:prstGeom prst="rect">
            <a:avLst/>
          </a:prstGeom>
          <a:noFill/>
        </p:spPr>
        <p:txBody>
          <a:bodyPr wrap="square" rtlCol="0">
            <a:spAutoFit/>
          </a:bodyPr>
          <a:lstStyle/>
          <a:p>
            <a:r>
              <a:rPr lang="nl-NL" dirty="0" smtClean="0">
                <a:solidFill>
                  <a:srgbClr val="7030A0"/>
                </a:solidFill>
              </a:rPr>
              <a:t>Een stip aangeklikt wat verder weg van het dorp naar het oosten</a:t>
            </a:r>
          </a:p>
          <a:p>
            <a:endParaRPr lang="nl-NL" dirty="0" smtClean="0">
              <a:solidFill>
                <a:srgbClr val="7030A0"/>
              </a:solidFill>
            </a:endParaRPr>
          </a:p>
          <a:p>
            <a:r>
              <a:rPr lang="nl-NL" dirty="0" smtClean="0">
                <a:solidFill>
                  <a:srgbClr val="7030A0"/>
                </a:solidFill>
              </a:rPr>
              <a:t>70.2 dB</a:t>
            </a:r>
          </a:p>
          <a:p>
            <a:endParaRPr lang="nl-NL" dirty="0">
              <a:solidFill>
                <a:srgbClr val="7030A0"/>
              </a:solidFill>
            </a:endParaRPr>
          </a:p>
          <a:p>
            <a:r>
              <a:rPr lang="nl-NL" dirty="0" smtClean="0">
                <a:solidFill>
                  <a:srgbClr val="7030A0"/>
                </a:solidFill>
              </a:rPr>
              <a:t>Stippen verder </a:t>
            </a:r>
            <a:r>
              <a:rPr lang="nl-NL" dirty="0" err="1" smtClean="0">
                <a:solidFill>
                  <a:srgbClr val="7030A0"/>
                </a:solidFill>
              </a:rPr>
              <a:t>naarhet</a:t>
            </a:r>
            <a:r>
              <a:rPr lang="nl-NL" dirty="0" smtClean="0">
                <a:solidFill>
                  <a:srgbClr val="7030A0"/>
                </a:solidFill>
              </a:rPr>
              <a:t> oosten laten ook steeds ca 70 dB zien.</a:t>
            </a:r>
            <a:endParaRPr lang="nl-NL" dirty="0">
              <a:solidFill>
                <a:srgbClr val="7030A0"/>
              </a:solidFill>
            </a:endParaRPr>
          </a:p>
        </p:txBody>
      </p:sp>
    </p:spTree>
    <p:extLst>
      <p:ext uri="{BB962C8B-B14F-4D97-AF65-F5344CB8AC3E}">
        <p14:creationId xmlns:p14="http://schemas.microsoft.com/office/powerpoint/2010/main" val="1557959377"/>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1338</TotalTime>
  <Words>1470</Words>
  <Application>Microsoft Office PowerPoint</Application>
  <PresentationFormat>Diavoorstelling (4:3)</PresentationFormat>
  <Paragraphs>141</Paragraphs>
  <Slides>31</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31</vt:i4>
      </vt:variant>
    </vt:vector>
  </HeadingPairs>
  <TitlesOfParts>
    <vt:vector size="34" baseType="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Paul Kersten</dc:creator>
  <cp:lastModifiedBy>Paul Kersten</cp:lastModifiedBy>
  <cp:revision>38</cp:revision>
  <dcterms:created xsi:type="dcterms:W3CDTF">2016-03-01T14:28:21Z</dcterms:created>
  <dcterms:modified xsi:type="dcterms:W3CDTF">2024-05-08T08:59:29Z</dcterms:modified>
</cp:coreProperties>
</file>